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35" r:id="rId2"/>
    <p:sldId id="494" r:id="rId3"/>
    <p:sldId id="1394" r:id="rId4"/>
    <p:sldId id="1396" r:id="rId5"/>
    <p:sldId id="495" r:id="rId6"/>
    <p:sldId id="1400" r:id="rId7"/>
    <p:sldId id="1397" r:id="rId8"/>
    <p:sldId id="1398" r:id="rId9"/>
    <p:sldId id="496" r:id="rId10"/>
    <p:sldId id="497" r:id="rId11"/>
    <p:sldId id="1391" r:id="rId12"/>
    <p:sldId id="504" r:id="rId13"/>
    <p:sldId id="1393" r:id="rId14"/>
    <p:sldId id="505" r:id="rId15"/>
    <p:sldId id="510" r:id="rId16"/>
    <p:sldId id="507" r:id="rId17"/>
    <p:sldId id="1402" r:id="rId18"/>
  </p:sldIdLst>
  <p:sldSz cx="12168188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 autoAdjust="0"/>
    <p:restoredTop sz="94660"/>
  </p:normalViewPr>
  <p:slideViewPr>
    <p:cSldViewPr>
      <p:cViewPr>
        <p:scale>
          <a:sx n="75" d="100"/>
          <a:sy n="75" d="100"/>
        </p:scale>
        <p:origin x="-504" y="60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>
        <c:manualLayout>
          <c:layoutTarget val="inner"/>
          <c:xMode val="edge"/>
          <c:yMode val="edge"/>
          <c:x val="0.19237991249781503"/>
          <c:y val="0.28500571562967808"/>
          <c:w val="0.32585836502141963"/>
          <c:h val="0.681357353456870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Графическая модель сотношения типов образовательной среды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догматическая</c:v>
                </c:pt>
                <c:pt idx="1">
                  <c:v>карьерная</c:v>
                </c:pt>
                <c:pt idx="2">
                  <c:v>безмятежная</c:v>
                </c:pt>
                <c:pt idx="3">
                  <c:v>творческая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40</c:v>
                </c:pt>
                <c:pt idx="2">
                  <c:v>13</c:v>
                </c:pt>
                <c:pt idx="3">
                  <c:v>27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1222687234155768"/>
          <c:y val="0.41710032704631728"/>
          <c:w val="0.22342583467812424"/>
          <c:h val="0.3734398555783803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3946339776109027"/>
          <c:y val="0.16010161386730423"/>
          <c:w val="0.53525038349349008"/>
          <c:h val="0.68237900061399381"/>
        </c:manualLayout>
      </c:layout>
      <c:radarChart>
        <c:radarStyle val="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cat>
            <c:strRef>
              <c:f>Лист1!$A$2:$A$8</c:f>
              <c:strCache>
                <c:ptCount val="7"/>
                <c:pt idx="0">
                  <c:v>устойчивость</c:v>
                </c:pt>
                <c:pt idx="1">
                  <c:v>безопасность</c:v>
                </c:pt>
                <c:pt idx="2">
                  <c:v>структурированность</c:v>
                </c:pt>
                <c:pt idx="3">
                  <c:v>мобильность</c:v>
                </c:pt>
                <c:pt idx="4">
                  <c:v>активность</c:v>
                </c:pt>
                <c:pt idx="5">
                  <c:v>когерентность</c:v>
                </c:pt>
                <c:pt idx="6">
                  <c:v>доминантность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2.5</c:v>
                </c:pt>
                <c:pt idx="1">
                  <c:v>8</c:v>
                </c:pt>
                <c:pt idx="2">
                  <c:v>6</c:v>
                </c:pt>
                <c:pt idx="3">
                  <c:v>6.5</c:v>
                </c:pt>
                <c:pt idx="4">
                  <c:v>6.5</c:v>
                </c:pt>
                <c:pt idx="5">
                  <c:v>6</c:v>
                </c:pt>
                <c:pt idx="6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cat>
            <c:strRef>
              <c:f>Лист1!$A$2:$A$8</c:f>
              <c:strCache>
                <c:ptCount val="7"/>
                <c:pt idx="0">
                  <c:v>устойчивость</c:v>
                </c:pt>
                <c:pt idx="1">
                  <c:v>безопасность</c:v>
                </c:pt>
                <c:pt idx="2">
                  <c:v>структурированность</c:v>
                </c:pt>
                <c:pt idx="3">
                  <c:v>мобильность</c:v>
                </c:pt>
                <c:pt idx="4">
                  <c:v>активность</c:v>
                </c:pt>
                <c:pt idx="5">
                  <c:v>когерентность</c:v>
                </c:pt>
                <c:pt idx="6">
                  <c:v>доминантность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axId val="147001344"/>
        <c:axId val="147002880"/>
      </c:radarChart>
      <c:catAx>
        <c:axId val="147001344"/>
        <c:scaling>
          <c:orientation val="minMax"/>
        </c:scaling>
        <c:axPos val="b"/>
        <c:majorGridlines/>
        <c:numFmt formatCode="dd/mm/yyyy" sourceLinked="1"/>
        <c:tickLblPos val="nextTo"/>
        <c:crossAx val="147002880"/>
        <c:crosses val="autoZero"/>
        <c:auto val="1"/>
        <c:lblAlgn val="ctr"/>
        <c:lblOffset val="100"/>
      </c:catAx>
      <c:valAx>
        <c:axId val="147002880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crossAx val="14700134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59427-FA63-4747-95F2-23A5AD264DA8}" type="datetimeFigureOut">
              <a:rPr lang="ru-RU" smtClean="0"/>
              <a:pPr/>
              <a:t>17.06.2021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1394B-577D-4FB0-89DE-2AF9AB4E08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865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7350" y="685800"/>
            <a:ext cx="60833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0228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615" y="2130427"/>
            <a:ext cx="1034296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28" y="3886200"/>
            <a:ext cx="851773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3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0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9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7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17.06.2021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8455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17.06.2021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5373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1937" y="274640"/>
            <a:ext cx="2737843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09" y="274640"/>
            <a:ext cx="8010724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17.06.2021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61377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39073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478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17.06.2021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5154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04" y="4406902"/>
            <a:ext cx="10342960" cy="1362075"/>
          </a:xfrm>
        </p:spPr>
        <p:txBody>
          <a:bodyPr anchor="t"/>
          <a:lstStyle>
            <a:lvl1pPr algn="l">
              <a:defRPr sz="532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204" y="2906713"/>
            <a:ext cx="10342960" cy="1500187"/>
          </a:xfrm>
        </p:spPr>
        <p:txBody>
          <a:bodyPr anchor="b"/>
          <a:lstStyle>
            <a:lvl1pPr marL="0" indent="0">
              <a:buNone/>
              <a:defRPr sz="2661">
                <a:solidFill>
                  <a:schemeClr val="tx1">
                    <a:tint val="75000"/>
                  </a:schemeClr>
                </a:solidFill>
              </a:defRPr>
            </a:lvl1pPr>
            <a:lvl2pPr marL="608449" indent="0">
              <a:buNone/>
              <a:defRPr sz="2396">
                <a:solidFill>
                  <a:schemeClr val="tx1">
                    <a:tint val="75000"/>
                  </a:schemeClr>
                </a:solidFill>
              </a:defRPr>
            </a:lvl2pPr>
            <a:lvl3pPr marL="1216899" indent="0">
              <a:buNone/>
              <a:defRPr sz="2129">
                <a:solidFill>
                  <a:schemeClr val="tx1">
                    <a:tint val="75000"/>
                  </a:schemeClr>
                </a:solidFill>
              </a:defRPr>
            </a:lvl3pPr>
            <a:lvl4pPr marL="182534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4pPr>
            <a:lvl5pPr marL="243379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5pPr>
            <a:lvl6pPr marL="304224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6pPr>
            <a:lvl7pPr marL="365069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7pPr>
            <a:lvl8pPr marL="425914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8pPr>
            <a:lvl9pPr marL="486759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17.06.2021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6092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8409" y="1600202"/>
            <a:ext cx="5374283" cy="4525963"/>
          </a:xfrm>
        </p:spPr>
        <p:txBody>
          <a:bodyPr/>
          <a:lstStyle>
            <a:lvl1pPr>
              <a:defRPr sz="3727"/>
            </a:lvl1pPr>
            <a:lvl2pPr>
              <a:defRPr sz="3193"/>
            </a:lvl2pPr>
            <a:lvl3pPr>
              <a:defRPr sz="2661"/>
            </a:lvl3pPr>
            <a:lvl4pPr>
              <a:defRPr sz="2396"/>
            </a:lvl4pPr>
            <a:lvl5pPr>
              <a:defRPr sz="2396"/>
            </a:lvl5pPr>
            <a:lvl6pPr>
              <a:defRPr sz="2396"/>
            </a:lvl6pPr>
            <a:lvl7pPr>
              <a:defRPr sz="2396"/>
            </a:lvl7pPr>
            <a:lvl8pPr>
              <a:defRPr sz="2396"/>
            </a:lvl8pPr>
            <a:lvl9pPr>
              <a:defRPr sz="239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5496" y="1600202"/>
            <a:ext cx="5374283" cy="4525963"/>
          </a:xfrm>
        </p:spPr>
        <p:txBody>
          <a:bodyPr/>
          <a:lstStyle>
            <a:lvl1pPr>
              <a:defRPr sz="3727"/>
            </a:lvl1pPr>
            <a:lvl2pPr>
              <a:defRPr sz="3193"/>
            </a:lvl2pPr>
            <a:lvl3pPr>
              <a:defRPr sz="2661"/>
            </a:lvl3pPr>
            <a:lvl4pPr>
              <a:defRPr sz="2396"/>
            </a:lvl4pPr>
            <a:lvl5pPr>
              <a:defRPr sz="2396"/>
            </a:lvl5pPr>
            <a:lvl6pPr>
              <a:defRPr sz="2396"/>
            </a:lvl6pPr>
            <a:lvl7pPr>
              <a:defRPr sz="2396"/>
            </a:lvl7pPr>
            <a:lvl8pPr>
              <a:defRPr sz="2396"/>
            </a:lvl8pPr>
            <a:lvl9pPr>
              <a:defRPr sz="239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17.06.2021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1439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09" y="1535113"/>
            <a:ext cx="5376397" cy="639762"/>
          </a:xfrm>
        </p:spPr>
        <p:txBody>
          <a:bodyPr anchor="b"/>
          <a:lstStyle>
            <a:lvl1pPr marL="0" indent="0">
              <a:buNone/>
              <a:defRPr sz="3193" b="1"/>
            </a:lvl1pPr>
            <a:lvl2pPr marL="608449" indent="0">
              <a:buNone/>
              <a:defRPr sz="2661" b="1"/>
            </a:lvl2pPr>
            <a:lvl3pPr marL="1216899" indent="0">
              <a:buNone/>
              <a:defRPr sz="2396" b="1"/>
            </a:lvl3pPr>
            <a:lvl4pPr marL="1825348" indent="0">
              <a:buNone/>
              <a:defRPr sz="2129" b="1"/>
            </a:lvl4pPr>
            <a:lvl5pPr marL="2433798" indent="0">
              <a:buNone/>
              <a:defRPr sz="2129" b="1"/>
            </a:lvl5pPr>
            <a:lvl6pPr marL="3042247" indent="0">
              <a:buNone/>
              <a:defRPr sz="2129" b="1"/>
            </a:lvl6pPr>
            <a:lvl7pPr marL="3650698" indent="0">
              <a:buNone/>
              <a:defRPr sz="2129" b="1"/>
            </a:lvl7pPr>
            <a:lvl8pPr marL="4259147" indent="0">
              <a:buNone/>
              <a:defRPr sz="2129" b="1"/>
            </a:lvl8pPr>
            <a:lvl9pPr marL="4867597" indent="0">
              <a:buNone/>
              <a:defRPr sz="212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8409" y="2174875"/>
            <a:ext cx="5376397" cy="3951288"/>
          </a:xfrm>
        </p:spPr>
        <p:txBody>
          <a:bodyPr/>
          <a:lstStyle>
            <a:lvl1pPr>
              <a:defRPr sz="3193"/>
            </a:lvl1pPr>
            <a:lvl2pPr>
              <a:defRPr sz="2661"/>
            </a:lvl2pPr>
            <a:lvl3pPr>
              <a:defRPr sz="2396"/>
            </a:lvl3pPr>
            <a:lvl4pPr>
              <a:defRPr sz="2129"/>
            </a:lvl4pPr>
            <a:lvl5pPr>
              <a:defRPr sz="2129"/>
            </a:lvl5pPr>
            <a:lvl6pPr>
              <a:defRPr sz="2129"/>
            </a:lvl6pPr>
            <a:lvl7pPr>
              <a:defRPr sz="2129"/>
            </a:lvl7pPr>
            <a:lvl8pPr>
              <a:defRPr sz="2129"/>
            </a:lvl8pPr>
            <a:lvl9pPr>
              <a:defRPr sz="212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1271" y="1535113"/>
            <a:ext cx="5378508" cy="639762"/>
          </a:xfrm>
        </p:spPr>
        <p:txBody>
          <a:bodyPr anchor="b"/>
          <a:lstStyle>
            <a:lvl1pPr marL="0" indent="0">
              <a:buNone/>
              <a:defRPr sz="3193" b="1"/>
            </a:lvl1pPr>
            <a:lvl2pPr marL="608449" indent="0">
              <a:buNone/>
              <a:defRPr sz="2661" b="1"/>
            </a:lvl2pPr>
            <a:lvl3pPr marL="1216899" indent="0">
              <a:buNone/>
              <a:defRPr sz="2396" b="1"/>
            </a:lvl3pPr>
            <a:lvl4pPr marL="1825348" indent="0">
              <a:buNone/>
              <a:defRPr sz="2129" b="1"/>
            </a:lvl4pPr>
            <a:lvl5pPr marL="2433798" indent="0">
              <a:buNone/>
              <a:defRPr sz="2129" b="1"/>
            </a:lvl5pPr>
            <a:lvl6pPr marL="3042247" indent="0">
              <a:buNone/>
              <a:defRPr sz="2129" b="1"/>
            </a:lvl6pPr>
            <a:lvl7pPr marL="3650698" indent="0">
              <a:buNone/>
              <a:defRPr sz="2129" b="1"/>
            </a:lvl7pPr>
            <a:lvl8pPr marL="4259147" indent="0">
              <a:buNone/>
              <a:defRPr sz="2129" b="1"/>
            </a:lvl8pPr>
            <a:lvl9pPr marL="4867597" indent="0">
              <a:buNone/>
              <a:defRPr sz="212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1271" y="2174875"/>
            <a:ext cx="5378508" cy="3951288"/>
          </a:xfrm>
        </p:spPr>
        <p:txBody>
          <a:bodyPr/>
          <a:lstStyle>
            <a:lvl1pPr>
              <a:defRPr sz="3193"/>
            </a:lvl1pPr>
            <a:lvl2pPr>
              <a:defRPr sz="2661"/>
            </a:lvl2pPr>
            <a:lvl3pPr>
              <a:defRPr sz="2396"/>
            </a:lvl3pPr>
            <a:lvl4pPr>
              <a:defRPr sz="2129"/>
            </a:lvl4pPr>
            <a:lvl5pPr>
              <a:defRPr sz="2129"/>
            </a:lvl5pPr>
            <a:lvl6pPr>
              <a:defRPr sz="2129"/>
            </a:lvl6pPr>
            <a:lvl7pPr>
              <a:defRPr sz="2129"/>
            </a:lvl7pPr>
            <a:lvl8pPr>
              <a:defRPr sz="2129"/>
            </a:lvl8pPr>
            <a:lvl9pPr>
              <a:defRPr sz="212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17.06.2021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0607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17.06.2021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0491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17.06.2021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30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0" y="273050"/>
            <a:ext cx="4003250" cy="1162050"/>
          </a:xfrm>
        </p:spPr>
        <p:txBody>
          <a:bodyPr anchor="b"/>
          <a:lstStyle>
            <a:lvl1pPr algn="l">
              <a:defRPr sz="266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7424" y="273052"/>
            <a:ext cx="6802356" cy="5853113"/>
          </a:xfrm>
        </p:spPr>
        <p:txBody>
          <a:bodyPr/>
          <a:lstStyle>
            <a:lvl1pPr>
              <a:defRPr sz="4259"/>
            </a:lvl1pPr>
            <a:lvl2pPr>
              <a:defRPr sz="3727"/>
            </a:lvl2pPr>
            <a:lvl3pPr>
              <a:defRPr sz="3193"/>
            </a:lvl3pPr>
            <a:lvl4pPr>
              <a:defRPr sz="2661"/>
            </a:lvl4pPr>
            <a:lvl5pPr>
              <a:defRPr sz="2661"/>
            </a:lvl5pPr>
            <a:lvl6pPr>
              <a:defRPr sz="2661"/>
            </a:lvl6pPr>
            <a:lvl7pPr>
              <a:defRPr sz="2661"/>
            </a:lvl7pPr>
            <a:lvl8pPr>
              <a:defRPr sz="2661"/>
            </a:lvl8pPr>
            <a:lvl9pPr>
              <a:defRPr sz="266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0" y="1435102"/>
            <a:ext cx="4003250" cy="4691063"/>
          </a:xfrm>
        </p:spPr>
        <p:txBody>
          <a:bodyPr/>
          <a:lstStyle>
            <a:lvl1pPr marL="0" indent="0">
              <a:buNone/>
              <a:defRPr sz="1863"/>
            </a:lvl1pPr>
            <a:lvl2pPr marL="608449" indent="0">
              <a:buNone/>
              <a:defRPr sz="1597"/>
            </a:lvl2pPr>
            <a:lvl3pPr marL="1216899" indent="0">
              <a:buNone/>
              <a:defRPr sz="1331"/>
            </a:lvl3pPr>
            <a:lvl4pPr marL="1825348" indent="0">
              <a:buNone/>
              <a:defRPr sz="1197"/>
            </a:lvl4pPr>
            <a:lvl5pPr marL="2433798" indent="0">
              <a:buNone/>
              <a:defRPr sz="1197"/>
            </a:lvl5pPr>
            <a:lvl6pPr marL="3042247" indent="0">
              <a:buNone/>
              <a:defRPr sz="1197"/>
            </a:lvl6pPr>
            <a:lvl7pPr marL="3650698" indent="0">
              <a:buNone/>
              <a:defRPr sz="1197"/>
            </a:lvl7pPr>
            <a:lvl8pPr marL="4259147" indent="0">
              <a:buNone/>
              <a:defRPr sz="1197"/>
            </a:lvl8pPr>
            <a:lvl9pPr marL="4867597" indent="0">
              <a:buNone/>
              <a:defRPr sz="119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17.06.2021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5212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050" y="4800600"/>
            <a:ext cx="7300913" cy="566738"/>
          </a:xfrm>
        </p:spPr>
        <p:txBody>
          <a:bodyPr anchor="b"/>
          <a:lstStyle>
            <a:lvl1pPr algn="l">
              <a:defRPr sz="266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050" y="612775"/>
            <a:ext cx="7300913" cy="4114800"/>
          </a:xfrm>
        </p:spPr>
        <p:txBody>
          <a:bodyPr/>
          <a:lstStyle>
            <a:lvl1pPr marL="0" indent="0">
              <a:buNone/>
              <a:defRPr sz="4259"/>
            </a:lvl1pPr>
            <a:lvl2pPr marL="608449" indent="0">
              <a:buNone/>
              <a:defRPr sz="3727"/>
            </a:lvl2pPr>
            <a:lvl3pPr marL="1216899" indent="0">
              <a:buNone/>
              <a:defRPr sz="3193"/>
            </a:lvl3pPr>
            <a:lvl4pPr marL="1825348" indent="0">
              <a:buNone/>
              <a:defRPr sz="2661"/>
            </a:lvl4pPr>
            <a:lvl5pPr marL="2433798" indent="0">
              <a:buNone/>
              <a:defRPr sz="2661"/>
            </a:lvl5pPr>
            <a:lvl6pPr marL="3042247" indent="0">
              <a:buNone/>
              <a:defRPr sz="2661"/>
            </a:lvl6pPr>
            <a:lvl7pPr marL="3650698" indent="0">
              <a:buNone/>
              <a:defRPr sz="2661"/>
            </a:lvl7pPr>
            <a:lvl8pPr marL="4259147" indent="0">
              <a:buNone/>
              <a:defRPr sz="2661"/>
            </a:lvl8pPr>
            <a:lvl9pPr marL="4867597" indent="0">
              <a:buNone/>
              <a:defRPr sz="2661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050" y="5367338"/>
            <a:ext cx="7300913" cy="804862"/>
          </a:xfrm>
        </p:spPr>
        <p:txBody>
          <a:bodyPr/>
          <a:lstStyle>
            <a:lvl1pPr marL="0" indent="0">
              <a:buNone/>
              <a:defRPr sz="1863"/>
            </a:lvl1pPr>
            <a:lvl2pPr marL="608449" indent="0">
              <a:buNone/>
              <a:defRPr sz="1597"/>
            </a:lvl2pPr>
            <a:lvl3pPr marL="1216899" indent="0">
              <a:buNone/>
              <a:defRPr sz="1331"/>
            </a:lvl3pPr>
            <a:lvl4pPr marL="1825348" indent="0">
              <a:buNone/>
              <a:defRPr sz="1197"/>
            </a:lvl4pPr>
            <a:lvl5pPr marL="2433798" indent="0">
              <a:buNone/>
              <a:defRPr sz="1197"/>
            </a:lvl5pPr>
            <a:lvl6pPr marL="3042247" indent="0">
              <a:buNone/>
              <a:defRPr sz="1197"/>
            </a:lvl6pPr>
            <a:lvl7pPr marL="3650698" indent="0">
              <a:buNone/>
              <a:defRPr sz="1197"/>
            </a:lvl7pPr>
            <a:lvl8pPr marL="4259147" indent="0">
              <a:buNone/>
              <a:defRPr sz="1197"/>
            </a:lvl8pPr>
            <a:lvl9pPr marL="4867597" indent="0">
              <a:buNone/>
              <a:defRPr sz="119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17.06.2021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2007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1" y="274638"/>
            <a:ext cx="109513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1" y="1600202"/>
            <a:ext cx="1095136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F137A-C96D-4859-B220-D99CD37E62BD}" type="datetimeFigureOut">
              <a:rPr lang="ru-RU" smtClean="0"/>
              <a:pPr/>
              <a:t>17.06.2021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7D988-245E-4475-AA4C-DD2A5FFBFB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9401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1216899" rtl="0" eaLnBrk="1" latinLnBrk="0" hangingPunct="1">
        <a:spcBef>
          <a:spcPct val="0"/>
        </a:spcBef>
        <a:buNone/>
        <a:defRPr sz="5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337" indent="-456337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4259" kern="1200">
          <a:solidFill>
            <a:schemeClr val="tx1"/>
          </a:solidFill>
          <a:latin typeface="+mn-lt"/>
          <a:ea typeface="+mn-ea"/>
          <a:cs typeface="+mn-cs"/>
        </a:defRPr>
      </a:lvl1pPr>
      <a:lvl2pPr marL="988730" indent="-380281" algn="l" defTabSz="1216899" rtl="0" eaLnBrk="1" latinLnBrk="0" hangingPunct="1">
        <a:spcBef>
          <a:spcPct val="20000"/>
        </a:spcBef>
        <a:buFont typeface="Arial" panose="020B0604020202020204" pitchFamily="34" charset="0"/>
        <a:buChar char="–"/>
        <a:defRPr sz="3727" kern="1200">
          <a:solidFill>
            <a:schemeClr val="tx1"/>
          </a:solidFill>
          <a:latin typeface="+mn-lt"/>
          <a:ea typeface="+mn-ea"/>
          <a:cs typeface="+mn-cs"/>
        </a:defRPr>
      </a:lvl2pPr>
      <a:lvl3pPr marL="1521124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3pPr>
      <a:lvl4pPr marL="2129574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1" kern="1200">
          <a:solidFill>
            <a:schemeClr val="tx1"/>
          </a:solidFill>
          <a:latin typeface="+mn-lt"/>
          <a:ea typeface="+mn-ea"/>
          <a:cs typeface="+mn-cs"/>
        </a:defRPr>
      </a:lvl4pPr>
      <a:lvl5pPr marL="2738023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»"/>
        <a:defRPr sz="2661" kern="1200">
          <a:solidFill>
            <a:schemeClr val="tx1"/>
          </a:solidFill>
          <a:latin typeface="+mn-lt"/>
          <a:ea typeface="+mn-ea"/>
          <a:cs typeface="+mn-cs"/>
        </a:defRPr>
      </a:lvl5pPr>
      <a:lvl6pPr marL="3346472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6pPr>
      <a:lvl7pPr marL="3954922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7pPr>
      <a:lvl8pPr marL="4563371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8pPr>
      <a:lvl9pPr marL="5171821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1pPr>
      <a:lvl2pPr marL="608449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2pPr>
      <a:lvl3pPr marL="1216899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4pPr>
      <a:lvl5pPr marL="243379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5pPr>
      <a:lvl6pPr marL="304224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6pPr>
      <a:lvl7pPr marL="365069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7pPr>
      <a:lvl8pPr marL="425914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8pPr>
      <a:lvl9pPr marL="486759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ou41.edu-nv.ru/" TargetMode="External"/><Relationship Id="rId2" Type="http://schemas.openxmlformats.org/officeDocument/2006/relationships/hyperlink" Target="mailto:MADOYNV-41@yandex.ru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03"/>
          <p:cNvSpPr>
            <a:spLocks noChangeArrowheads="1"/>
          </p:cNvSpPr>
          <p:nvPr/>
        </p:nvSpPr>
        <p:spPr bwMode="auto">
          <a:xfrm>
            <a:off x="793" y="2635292"/>
            <a:ext cx="12166603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sz="4000" b="1" dirty="0" smtClean="0">
                <a:solidFill>
                  <a:schemeClr val="bg1"/>
                </a:solidFill>
                <a:latin typeface="Fedra Sans Pro Book"/>
              </a:rPr>
              <a:t>«Детский сад – </a:t>
            </a:r>
          </a:p>
          <a:p>
            <a:pPr algn="ctr" eaLnBrk="1"/>
            <a:r>
              <a:rPr lang="ru-RU" sz="4000" b="1" dirty="0" smtClean="0">
                <a:solidFill>
                  <a:schemeClr val="bg1"/>
                </a:solidFill>
                <a:latin typeface="Fedra Sans Pro Book"/>
              </a:rPr>
              <a:t>территория успеха каждого ребенка»</a:t>
            </a:r>
            <a:endParaRPr lang="ru-RU" sz="4000" b="1" cap="all" dirty="0">
              <a:solidFill>
                <a:schemeClr val="bg1"/>
              </a:solidFill>
              <a:latin typeface="Fedra Sans Pro Book"/>
              <a:ea typeface="Fedra Sans Pro Light" charset="0"/>
              <a:cs typeface="Fedra Sans Pro Light" charset="0"/>
              <a:sym typeface="Fedra Sans Pro"/>
            </a:endParaRPr>
          </a:p>
        </p:txBody>
      </p:sp>
      <p:sp>
        <p:nvSpPr>
          <p:cNvPr id="4" name="Shape 207"/>
          <p:cNvSpPr>
            <a:spLocks noChangeArrowheads="1"/>
          </p:cNvSpPr>
          <p:nvPr/>
        </p:nvSpPr>
        <p:spPr bwMode="auto">
          <a:xfrm>
            <a:off x="8077453" y="5211670"/>
            <a:ext cx="2976025" cy="28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altLang="ru-RU" sz="1863" dirty="0" smtClean="0">
                <a:solidFill>
                  <a:schemeClr val="bg1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 panose="020B0303040000020004" pitchFamily="34" charset="0"/>
                <a:sym typeface="Fedra Sans Pro Light" pitchFamily="34" charset="0"/>
              </a:rPr>
              <a:t>Дата: 17.06.2021</a:t>
            </a:r>
            <a:endParaRPr lang="ru-RU" altLang="ru-RU" sz="1863" dirty="0">
              <a:solidFill>
                <a:schemeClr val="bg1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 panose="020B0303040000020004" pitchFamily="34" charset="0"/>
              <a:sym typeface="Fedra Sans Pro Ligh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0567" y="4738995"/>
            <a:ext cx="6919479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60" dirty="0" smtClean="0">
                <a:solidFill>
                  <a:schemeClr val="bg1"/>
                </a:solidFill>
                <a:latin typeface="Fedra Sans Pro Book"/>
              </a:rPr>
              <a:t>МАДОУ г. Нижневартовска ДС №41 «Росинка»:</a:t>
            </a:r>
            <a:endParaRPr lang="ru-RU" sz="1860" dirty="0">
              <a:solidFill>
                <a:schemeClr val="bg1"/>
              </a:solidFill>
              <a:latin typeface="Fedra Sans Pro Book"/>
            </a:endParaRPr>
          </a:p>
          <a:p>
            <a:r>
              <a:rPr lang="ru-RU" sz="1860" dirty="0" smtClean="0">
                <a:solidFill>
                  <a:schemeClr val="bg1"/>
                </a:solidFill>
                <a:latin typeface="Fedra Sans Pro Book"/>
              </a:rPr>
              <a:t>Волкова Луиза Минигуловна, заместитель заведующего по воспитательно-методической работе;</a:t>
            </a:r>
          </a:p>
          <a:p>
            <a:r>
              <a:rPr lang="ru-RU" sz="1860" dirty="0" smtClean="0">
                <a:solidFill>
                  <a:schemeClr val="bg1"/>
                </a:solidFill>
                <a:latin typeface="Fedra Sans Pro Book"/>
              </a:rPr>
              <a:t>Пирогова Ольга Федоровна, заместитель заведующего ;</a:t>
            </a:r>
          </a:p>
          <a:p>
            <a:r>
              <a:rPr lang="ru-RU" sz="1860" dirty="0" smtClean="0">
                <a:solidFill>
                  <a:schemeClr val="bg1"/>
                </a:solidFill>
                <a:latin typeface="Fedra Sans Pro Book"/>
              </a:rPr>
              <a:t>Вербля Светлана Анатольевна, заведующий воспитательным отделом</a:t>
            </a:r>
            <a:endParaRPr lang="ru-RU" sz="1860" dirty="0">
              <a:solidFill>
                <a:schemeClr val="bg1"/>
              </a:solidFill>
              <a:latin typeface="Fedra Sans Pro Book"/>
            </a:endParaRPr>
          </a:p>
        </p:txBody>
      </p:sp>
      <p:sp>
        <p:nvSpPr>
          <p:cNvPr id="6" name="Shape 207"/>
          <p:cNvSpPr>
            <a:spLocks noChangeArrowheads="1"/>
          </p:cNvSpPr>
          <p:nvPr/>
        </p:nvSpPr>
        <p:spPr bwMode="auto">
          <a:xfrm>
            <a:off x="11700718" y="6597352"/>
            <a:ext cx="467470" cy="28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altLang="ru-RU" sz="1863" dirty="0" smtClean="0">
                <a:solidFill>
                  <a:schemeClr val="bg1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 panose="020B0303040000020004" pitchFamily="34" charset="0"/>
                <a:sym typeface="Fedra Sans Pro Light" pitchFamily="34" charset="0"/>
              </a:rPr>
              <a:t>1</a:t>
            </a:r>
            <a:endParaRPr lang="ru-RU" altLang="ru-RU" sz="1863" dirty="0">
              <a:solidFill>
                <a:schemeClr val="bg1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 panose="020B0303040000020004" pitchFamily="34" charset="0"/>
              <a:sym typeface="Fedra Sans Pro Ligh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3401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793" y="942581"/>
            <a:ext cx="12166603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ЦЕЛЕВЫЕ ГРУППЫ ПРОЕКТА, </a:t>
            </a:r>
          </a:p>
          <a:p>
            <a:pPr algn="ctr">
              <a:lnSpc>
                <a:spcPct val="90000"/>
              </a:lnSpc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БЛАГОПОЛУЧАТЕЛИ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971526" y="1988840"/>
            <a:ext cx="10977181" cy="391781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456265" indent="-456265">
              <a:spcBef>
                <a:spcPts val="799"/>
              </a:spcBef>
              <a:buClr>
                <a:srgbClr val="F69200"/>
              </a:buClr>
              <a:buSzPct val="100000"/>
            </a:pPr>
            <a:endParaRPr lang="ru-RU" altLang="ru-RU" sz="3193" dirty="0" smtClean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39678" y="2132856"/>
          <a:ext cx="7992887" cy="3976433"/>
        </p:xfrm>
        <a:graphic>
          <a:graphicData uri="http://schemas.openxmlformats.org/drawingml/2006/table">
            <a:tbl>
              <a:tblPr/>
              <a:tblGrid>
                <a:gridCol w="427958"/>
                <a:gridCol w="2796250"/>
                <a:gridCol w="4768679"/>
              </a:tblGrid>
              <a:tr h="4568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Fedra Sans Pro"/>
                          <a:ea typeface="Times New Roman"/>
                        </a:rPr>
                        <a:t>№ </a:t>
                      </a:r>
                      <a:r>
                        <a:rPr lang="ru-RU" sz="1300" b="1" dirty="0" err="1">
                          <a:latin typeface="Fedra Sans Pro"/>
                          <a:ea typeface="Times New Roman"/>
                        </a:rPr>
                        <a:t>п</a:t>
                      </a:r>
                      <a:r>
                        <a:rPr lang="ru-RU" sz="1300" b="1" dirty="0">
                          <a:latin typeface="Fedra Sans Pro"/>
                          <a:ea typeface="Times New Roman"/>
                        </a:rPr>
                        <a:t>/</a:t>
                      </a:r>
                      <a:r>
                        <a:rPr lang="ru-RU" sz="1300" b="1" dirty="0" err="1">
                          <a:latin typeface="Fedra Sans Pro"/>
                          <a:ea typeface="Times New Roman"/>
                        </a:rPr>
                        <a:t>п</a:t>
                      </a:r>
                      <a:endParaRPr lang="ru-RU" sz="1100" dirty="0">
                        <a:latin typeface="Fedra Sans Pro"/>
                        <a:ea typeface="Times New Roman"/>
                      </a:endParaRPr>
                    </a:p>
                  </a:txBody>
                  <a:tcPr marL="64382" marR="64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Fedra Sans Pro"/>
                          <a:ea typeface="Times New Roman"/>
                        </a:rPr>
                        <a:t>Категория </a:t>
                      </a:r>
                      <a:r>
                        <a:rPr lang="ru-RU" sz="1300" b="1" dirty="0" err="1">
                          <a:latin typeface="Fedra Sans Pro"/>
                          <a:ea typeface="Times New Roman"/>
                        </a:rPr>
                        <a:t>благополучателей</a:t>
                      </a:r>
                      <a:endParaRPr lang="ru-RU" sz="1100" dirty="0">
                        <a:latin typeface="Fedra Sans Pro"/>
                        <a:ea typeface="Times New Roman"/>
                      </a:endParaRPr>
                    </a:p>
                  </a:txBody>
                  <a:tcPr marL="64382" marR="64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Fedra Sans Pro"/>
                          <a:ea typeface="Times New Roman"/>
                        </a:rPr>
                        <a:t>Благо</a:t>
                      </a:r>
                      <a:endParaRPr lang="ru-RU" sz="1100" dirty="0">
                        <a:latin typeface="Fedra Sans Pro"/>
                        <a:ea typeface="Times New Roman"/>
                      </a:endParaRPr>
                    </a:p>
                  </a:txBody>
                  <a:tcPr marL="64382" marR="64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2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Fedra Sans Pro"/>
                          <a:ea typeface="Times New Roman"/>
                        </a:rPr>
                        <a:t>1.</a:t>
                      </a:r>
                      <a:endParaRPr lang="ru-RU" sz="1100">
                        <a:latin typeface="Fedra Sans Pro"/>
                        <a:ea typeface="Times New Roman"/>
                      </a:endParaRPr>
                    </a:p>
                  </a:txBody>
                  <a:tcPr marL="64382" marR="64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Fedra Sans Pro"/>
                          <a:ea typeface="Times New Roman"/>
                        </a:rPr>
                        <a:t>Государство</a:t>
                      </a:r>
                      <a:endParaRPr lang="ru-RU" sz="1100" dirty="0">
                        <a:latin typeface="Fedra Sans Pro"/>
                        <a:ea typeface="Times New Roman"/>
                      </a:endParaRPr>
                    </a:p>
                  </a:txBody>
                  <a:tcPr marL="64382" marR="64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Fedra Sans Pro"/>
                          <a:ea typeface="Times New Roman"/>
                        </a:rPr>
                        <a:t>Получат дальнейшее развитие системы и механизмы </a:t>
                      </a:r>
                      <a:r>
                        <a:rPr lang="ru-RU" sz="1300" dirty="0" smtClean="0">
                          <a:latin typeface="Fedra Sans Pro"/>
                          <a:ea typeface="Times New Roman"/>
                        </a:rPr>
                        <a:t>оценки </a:t>
                      </a:r>
                      <a:r>
                        <a:rPr lang="ru-RU" sz="1300" dirty="0">
                          <a:latin typeface="Fedra Sans Pro"/>
                          <a:ea typeface="Times New Roman"/>
                        </a:rPr>
                        <a:t>качества и эффективности деятельности образовательных учреждений, обеспечивающие развитие в образовательных учреждениях духа </a:t>
                      </a:r>
                      <a:r>
                        <a:rPr lang="ru-RU" sz="1300" dirty="0" smtClean="0">
                          <a:latin typeface="Fedra Sans Pro"/>
                          <a:ea typeface="Times New Roman"/>
                        </a:rPr>
                        <a:t>инициативы, </a:t>
                      </a:r>
                      <a:r>
                        <a:rPr lang="ru-RU" sz="1300" dirty="0">
                          <a:latin typeface="Fedra Sans Pro"/>
                          <a:ea typeface="Times New Roman"/>
                        </a:rPr>
                        <a:t>современного инновационного уклада.</a:t>
                      </a:r>
                      <a:endParaRPr lang="ru-RU" sz="1100" dirty="0">
                        <a:latin typeface="Fedra Sans Pro"/>
                        <a:ea typeface="Times New Roman"/>
                      </a:endParaRPr>
                    </a:p>
                  </a:txBody>
                  <a:tcPr marL="64382" marR="64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Fedra Sans Pro"/>
                          <a:ea typeface="Times New Roman"/>
                        </a:rPr>
                        <a:t>2.</a:t>
                      </a:r>
                      <a:endParaRPr lang="ru-RU" sz="1100">
                        <a:latin typeface="Fedra Sans Pro"/>
                        <a:ea typeface="Times New Roman"/>
                      </a:endParaRPr>
                    </a:p>
                  </a:txBody>
                  <a:tcPr marL="64382" marR="64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Fedra Sans Pro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Fedra Sans Pro"/>
                          <a:ea typeface="Times New Roman"/>
                        </a:rPr>
                        <a:t>Родители</a:t>
                      </a:r>
                      <a:endParaRPr lang="ru-RU" sz="1100" dirty="0">
                        <a:latin typeface="Fedra Sans Pro"/>
                        <a:ea typeface="Times New Roman"/>
                      </a:endParaRPr>
                    </a:p>
                  </a:txBody>
                  <a:tcPr marL="64382" marR="64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Fedra Sans Pro"/>
                          <a:ea typeface="Times New Roman"/>
                        </a:rPr>
                        <a:t>Увеличение охвата детей дошкольным образованием</a:t>
                      </a:r>
                      <a:r>
                        <a:rPr lang="ru-RU" sz="1300" dirty="0" smtClean="0">
                          <a:latin typeface="Fedra Sans Pro"/>
                          <a:ea typeface="Times New Roman"/>
                        </a:rPr>
                        <a:t>; ориентация </a:t>
                      </a:r>
                      <a:r>
                        <a:rPr lang="ru-RU" sz="1300" dirty="0">
                          <a:latin typeface="Fedra Sans Pro"/>
                          <a:ea typeface="Times New Roman"/>
                        </a:rPr>
                        <a:t>на развитие индивидуальных способностей, поддержку детской одаренности и социальной успешности каждого ребенка.</a:t>
                      </a:r>
                      <a:endParaRPr lang="ru-RU" sz="1100" dirty="0">
                        <a:latin typeface="Fedra Sans Pro"/>
                        <a:ea typeface="Times New Roman"/>
                      </a:endParaRPr>
                    </a:p>
                  </a:txBody>
                  <a:tcPr marL="64382" marR="64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Fedra Sans Pro"/>
                          <a:ea typeface="Times New Roman"/>
                        </a:rPr>
                        <a:t>3.</a:t>
                      </a:r>
                      <a:endParaRPr lang="ru-RU" sz="1100">
                        <a:latin typeface="Fedra Sans Pro"/>
                        <a:ea typeface="Times New Roman"/>
                      </a:endParaRPr>
                    </a:p>
                  </a:txBody>
                  <a:tcPr marL="64382" marR="64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Fedra Sans Pro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Fedra Sans Pro"/>
                          <a:ea typeface="Times New Roman"/>
                        </a:rPr>
                        <a:t>Педагоги</a:t>
                      </a:r>
                      <a:endParaRPr lang="ru-RU" sz="1100" dirty="0">
                        <a:latin typeface="Fedra Sans Pro"/>
                        <a:ea typeface="Times New Roman"/>
                      </a:endParaRPr>
                    </a:p>
                  </a:txBody>
                  <a:tcPr marL="64382" marR="64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Fedra Sans Pro"/>
                          <a:ea typeface="Times New Roman"/>
                        </a:rPr>
                        <a:t>Развитие педагогического потенциала; увеличение </a:t>
                      </a:r>
                      <a:r>
                        <a:rPr lang="ru-RU" sz="1300" dirty="0" smtClean="0">
                          <a:latin typeface="Fedra Sans Pro"/>
                          <a:ea typeface="Times New Roman"/>
                        </a:rPr>
                        <a:t>стимулирования </a:t>
                      </a:r>
                      <a:r>
                        <a:rPr lang="ru-RU" sz="1300" dirty="0">
                          <a:latin typeface="Fedra Sans Pro"/>
                          <a:ea typeface="Times New Roman"/>
                        </a:rPr>
                        <a:t>работников в зависимости от результатов и качества.</a:t>
                      </a:r>
                      <a:endParaRPr lang="ru-RU" sz="1100" dirty="0">
                        <a:latin typeface="Fedra Sans Pro"/>
                        <a:ea typeface="Times New Roman"/>
                      </a:endParaRPr>
                    </a:p>
                  </a:txBody>
                  <a:tcPr marL="64382" marR="64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7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Fedra Sans Pro"/>
                          <a:ea typeface="Times New Roman"/>
                        </a:rPr>
                        <a:t>4.</a:t>
                      </a:r>
                      <a:endParaRPr lang="ru-RU" sz="1100">
                        <a:latin typeface="Fedra Sans Pro"/>
                        <a:ea typeface="Times New Roman"/>
                      </a:endParaRPr>
                    </a:p>
                  </a:txBody>
                  <a:tcPr marL="64382" marR="64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Fedra Sans Pro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Fedra Sans Pro"/>
                          <a:ea typeface="Times New Roman"/>
                        </a:rPr>
                        <a:t>Воспитанники</a:t>
                      </a:r>
                      <a:endParaRPr lang="ru-RU" sz="1100">
                        <a:latin typeface="Fedra Sans Pro"/>
                        <a:ea typeface="Times New Roman"/>
                      </a:endParaRPr>
                    </a:p>
                  </a:txBody>
                  <a:tcPr marL="64382" marR="64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Fedra Sans Pro"/>
                          <a:ea typeface="Times New Roman"/>
                        </a:rPr>
                        <a:t>Раннее раскрытие способностей детей к творчеству, развитие навыков по критическому восприятию информации, способности к нестандартным решениям, </a:t>
                      </a:r>
                      <a:r>
                        <a:rPr lang="ru-RU" sz="1300" dirty="0" err="1">
                          <a:latin typeface="Fedra Sans Pro"/>
                          <a:ea typeface="Times New Roman"/>
                        </a:rPr>
                        <a:t>креативности</a:t>
                      </a:r>
                      <a:r>
                        <a:rPr lang="ru-RU" sz="1300" dirty="0">
                          <a:latin typeface="Fedra Sans Pro"/>
                          <a:ea typeface="Times New Roman"/>
                        </a:rPr>
                        <a:t>, изобретательности, способности работать в команде и подготовка к школьному обучению.</a:t>
                      </a:r>
                      <a:endParaRPr lang="ru-RU" sz="1100" dirty="0">
                        <a:latin typeface="Fedra Sans Pro"/>
                        <a:ea typeface="Times New Roman"/>
                      </a:endParaRPr>
                    </a:p>
                  </a:txBody>
                  <a:tcPr marL="64382" marR="64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hape 207"/>
          <p:cNvSpPr>
            <a:spLocks noChangeArrowheads="1"/>
          </p:cNvSpPr>
          <p:nvPr/>
        </p:nvSpPr>
        <p:spPr bwMode="auto">
          <a:xfrm>
            <a:off x="11700718" y="6597352"/>
            <a:ext cx="467470" cy="28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altLang="ru-RU" sz="1863" dirty="0" smtClean="0">
                <a:solidFill>
                  <a:schemeClr val="bg1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 panose="020B0303040000020004" pitchFamily="34" charset="0"/>
                <a:sym typeface="Fedra Sans Pro Light" pitchFamily="34" charset="0"/>
              </a:rPr>
              <a:t>10</a:t>
            </a:r>
            <a:endParaRPr lang="ru-RU" altLang="ru-RU" sz="1863" dirty="0">
              <a:solidFill>
                <a:schemeClr val="bg1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 panose="020B0303040000020004" pitchFamily="34" charset="0"/>
              <a:sym typeface="Fedra Sans Pro Ligh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2479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9F2500A9-6BFF-4B45-AB42-09074C5135FB}"/>
              </a:ext>
            </a:extLst>
          </p:cNvPr>
          <p:cNvGrpSpPr/>
          <p:nvPr/>
        </p:nvGrpSpPr>
        <p:grpSpPr>
          <a:xfrm>
            <a:off x="345851" y="2049508"/>
            <a:ext cx="3753992" cy="1847164"/>
            <a:chOff x="-150473" y="1310509"/>
            <a:chExt cx="2821371" cy="1388265"/>
          </a:xfrm>
        </p:grpSpPr>
        <p:sp>
          <p:nvSpPr>
            <p:cNvPr id="3" name="TextBox 9">
              <a:extLst>
                <a:ext uri="{FF2B5EF4-FFF2-40B4-BE49-F238E27FC236}">
                  <a16:creationId xmlns="" xmlns:a16="http://schemas.microsoft.com/office/drawing/2014/main" id="{E8842EEF-24CD-4A1D-B5C2-ED52CFA91F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50473" y="2324045"/>
              <a:ext cx="2821371" cy="374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331"/>
                </a:spcBef>
                <a:buClr>
                  <a:srgbClr val="F69200"/>
                </a:buClr>
                <a:buSzPct val="100000"/>
              </a:pPr>
              <a:r>
                <a:rPr lang="ru-RU" altLang="ru-RU" sz="3600" cap="all" dirty="0">
                  <a:solidFill>
                    <a:srgbClr val="00642D"/>
                  </a:solidFill>
                  <a:latin typeface="Fedra Sans Pro Book" panose="020B0504040000020004" pitchFamily="34" charset="0"/>
                  <a:ea typeface="Fedra Sans Pro Light" charset="0"/>
                </a:rPr>
                <a:t>ЦЕЛИ ПРОЕКТА </a:t>
              </a:r>
            </a:p>
          </p:txBody>
        </p:sp>
        <p:pic>
          <p:nvPicPr>
            <p:cNvPr id="4" name="Рисунок 3" descr="Головоломка">
              <a:extLst>
                <a:ext uri="{FF2B5EF4-FFF2-40B4-BE49-F238E27FC236}">
                  <a16:creationId xmlns="" xmlns:a16="http://schemas.microsoft.com/office/drawing/2014/main" id="{45F9B05C-BEF0-449B-A1E6-95F08CBFF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3012" y="1310509"/>
              <a:ext cx="914400" cy="914400"/>
            </a:xfrm>
            <a:prstGeom prst="rect">
              <a:avLst/>
            </a:prstGeom>
          </p:spPr>
        </p:pic>
      </p:grp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5582324-F1A1-43CA-BAC2-7F1D69C29363}"/>
              </a:ext>
            </a:extLst>
          </p:cNvPr>
          <p:cNvSpPr/>
          <p:nvPr/>
        </p:nvSpPr>
        <p:spPr>
          <a:xfrm>
            <a:off x="4298144" y="714356"/>
            <a:ext cx="7656570" cy="7442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70380" indent="-270380" algn="ctr">
              <a:lnSpc>
                <a:spcPct val="90000"/>
              </a:lnSpc>
              <a:buClr>
                <a:srgbClr val="F69200"/>
              </a:buClr>
              <a:buSzPct val="100000"/>
            </a:pPr>
            <a:r>
              <a:rPr lang="ru-RU" altLang="ru-RU" sz="1600" dirty="0" smtClean="0">
                <a:solidFill>
                  <a:schemeClr val="tx1"/>
                </a:solidFill>
                <a:latin typeface="Fedra Sans Pro Book"/>
                <a:ea typeface="Fedra Sans Pro Light"/>
                <a:cs typeface="Fedra Sans Pro Light"/>
              </a:rPr>
              <a:t>Цель: создание личностно-развивающей образовательной среды</a:t>
            </a:r>
            <a:endParaRPr lang="ru-RU" altLang="ru-RU" sz="1600" dirty="0">
              <a:solidFill>
                <a:schemeClr val="tx1"/>
              </a:solidFill>
              <a:latin typeface="Fedra Sans Pro Book"/>
              <a:ea typeface="Fedra Sans Pro Light"/>
              <a:cs typeface="Fedra Sans Pro Ligh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84D78CB-17AC-4229-B600-BE62F4B143F7}"/>
              </a:ext>
            </a:extLst>
          </p:cNvPr>
          <p:cNvSpPr/>
          <p:nvPr/>
        </p:nvSpPr>
        <p:spPr>
          <a:xfrm>
            <a:off x="4369582" y="1642040"/>
            <a:ext cx="7598662" cy="11440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dra Sans Pro Book"/>
                <a:ea typeface="Fedra Sans Pro Light"/>
                <a:cs typeface="Fedra Sans Pro Light"/>
              </a:rPr>
              <a:t>Цель 1: </a:t>
            </a:r>
            <a:r>
              <a:rPr lang="ru-RU" sz="1400" dirty="0" smtClean="0">
                <a:solidFill>
                  <a:schemeClr val="tx1"/>
                </a:solidFill>
              </a:rPr>
              <a:t>построение вариативного развивающего образования, ориентированного не только на компетенции, которые формируются в дошкольном возрасте, но и на развитие совокупности личностных качеств, в том числе обеспечивающих психологическую готовность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ребенка к школе и гармоничное вступление в более взрослый период жизни.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655F3A7-B046-734C-B449-94D14DAA0292}"/>
              </a:ext>
            </a:extLst>
          </p:cNvPr>
          <p:cNvSpPr/>
          <p:nvPr/>
        </p:nvSpPr>
        <p:spPr>
          <a:xfrm>
            <a:off x="4298144" y="2928934"/>
            <a:ext cx="7656571" cy="1357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dra Sans Pro Book"/>
                <a:ea typeface="Fedra Sans Pro Light"/>
              </a:rPr>
              <a:t>Цель</a:t>
            </a:r>
            <a:r>
              <a:rPr lang="ru-RU" alt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dra Sans Pro Book"/>
                <a:ea typeface="Fedra Sans Pro Light"/>
                <a:cs typeface="Fedra Sans Pro Light"/>
              </a:rPr>
              <a:t> 2:  </a:t>
            </a:r>
            <a:r>
              <a:rPr lang="ru-RU" altLang="ru-RU" sz="1400" dirty="0" smtClean="0">
                <a:solidFill>
                  <a:schemeClr val="tx1"/>
                </a:solidFill>
              </a:rPr>
              <a:t>с</a:t>
            </a:r>
            <a:r>
              <a:rPr lang="ru-RU" sz="1400" dirty="0" smtClean="0">
                <a:solidFill>
                  <a:schemeClr val="tx1"/>
                </a:solidFill>
              </a:rPr>
              <a:t>оздание условий для поддержки и развития одарённых и высокомотивированных детей. Обеспечение непрерывного самосовершенствования профессионального развития педагогических работников. Обеспечение открытости дошкольного образования и вовлечение родителей (законных представителей) непосредственно в образовательную деятельность, а также поддержка образовательных инициатив внутри семьи. Обеспечено вовлечение социальных партнеров.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1EB4737-A44A-C74C-A2A5-7D330A14F93A}"/>
              </a:ext>
            </a:extLst>
          </p:cNvPr>
          <p:cNvSpPr/>
          <p:nvPr/>
        </p:nvSpPr>
        <p:spPr>
          <a:xfrm>
            <a:off x="4322228" y="5357825"/>
            <a:ext cx="7646015" cy="9514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0380" indent="-270380" algn="just">
              <a:lnSpc>
                <a:spcPct val="90000"/>
              </a:lnSpc>
              <a:spcAft>
                <a:spcPts val="799"/>
              </a:spcAft>
              <a:buClr>
                <a:srgbClr val="F69200"/>
              </a:buClr>
              <a:buSzPct val="100000"/>
            </a:pPr>
            <a:endParaRPr lang="ru-RU" alt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dra Sans Pro Book"/>
              <a:ea typeface="Fedra Sans Pro Light"/>
              <a:cs typeface="Fedra Sans Pro Light"/>
            </a:endParaRPr>
          </a:p>
          <a:p>
            <a:pPr marL="270380" indent="-270380" algn="just">
              <a:lnSpc>
                <a:spcPct val="90000"/>
              </a:lnSpc>
              <a:spcAft>
                <a:spcPts val="799"/>
              </a:spcAft>
              <a:buClr>
                <a:srgbClr val="F69200"/>
              </a:buClr>
              <a:buSzPct val="100000"/>
            </a:pPr>
            <a:r>
              <a:rPr lang="ru-RU" alt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dra Sans Pro Book"/>
                <a:ea typeface="Fedra Sans Pro Light"/>
                <a:cs typeface="Fedra Sans Pro Light"/>
              </a:rPr>
              <a:t>Цель </a:t>
            </a:r>
            <a:r>
              <a:rPr lang="ru-RU" alt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dra Sans Pro Book"/>
                <a:ea typeface="Fedra Sans Pro Light"/>
                <a:cs typeface="Fedra Sans Pro Light"/>
              </a:rPr>
              <a:t>4</a:t>
            </a:r>
            <a:r>
              <a:rPr lang="ru-RU" altLang="ru-RU" sz="1400" b="1" dirty="0">
                <a:solidFill>
                  <a:schemeClr val="tx1"/>
                </a:solidFill>
                <a:latin typeface="Fedra Sans Pro Book"/>
                <a:ea typeface="Fedra Sans Pro Light"/>
                <a:cs typeface="Fedra Sans Pro Light"/>
              </a:rPr>
              <a:t>: </a:t>
            </a:r>
            <a:r>
              <a:rPr lang="ru-RU" sz="1400" dirty="0" smtClean="0">
                <a:solidFill>
                  <a:schemeClr val="tx1"/>
                </a:solidFill>
              </a:rPr>
              <a:t>обеспечение условий для развития муниципального автономного дошкольного образовательного учреждения города Нижневартовска детского сада №41 «Росинка» в соответствии с требованиями современной образовательной политики, социально-экономическим развитием города Нижневартовска и потребностями личности.</a:t>
            </a:r>
          </a:p>
          <a:p>
            <a:pPr marL="270380" indent="-270380" algn="just">
              <a:lnSpc>
                <a:spcPct val="90000"/>
              </a:lnSpc>
              <a:spcAft>
                <a:spcPts val="799"/>
              </a:spcAft>
              <a:buClr>
                <a:srgbClr val="F69200"/>
              </a:buClr>
              <a:buSzPct val="100000"/>
            </a:pPr>
            <a:endParaRPr lang="ru-RU" altLang="ru-RU" sz="1600" dirty="0">
              <a:solidFill>
                <a:schemeClr val="tx1"/>
              </a:solidFill>
              <a:latin typeface="Fedra Sans Pro Book"/>
              <a:ea typeface="Fedra Sans Pro Light"/>
              <a:cs typeface="Fedra Sans Pro Light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1EB4737-A44A-C74C-A2A5-7D330A14F93A}"/>
              </a:ext>
            </a:extLst>
          </p:cNvPr>
          <p:cNvSpPr/>
          <p:nvPr/>
        </p:nvSpPr>
        <p:spPr>
          <a:xfrm>
            <a:off x="4369582" y="4429132"/>
            <a:ext cx="7643866" cy="9286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0380" indent="-270380" algn="just">
              <a:lnSpc>
                <a:spcPct val="90000"/>
              </a:lnSpc>
              <a:spcAft>
                <a:spcPts val="799"/>
              </a:spcAft>
              <a:buClr>
                <a:srgbClr val="F69200"/>
              </a:buClr>
              <a:buSzPct val="100000"/>
            </a:pPr>
            <a:r>
              <a:rPr lang="ru-RU" alt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dra Sans Pro Book"/>
                <a:ea typeface="Fedra Sans Pro Light"/>
                <a:cs typeface="Fedra Sans Pro Light"/>
              </a:rPr>
              <a:t>Цель 3</a:t>
            </a:r>
            <a:r>
              <a:rPr lang="ru-RU" altLang="ru-RU" sz="1400" b="1" dirty="0" smtClean="0">
                <a:solidFill>
                  <a:schemeClr val="tx1"/>
                </a:solidFill>
                <a:latin typeface="Fedra Sans Pro Book"/>
                <a:ea typeface="Fedra Sans Pro Light"/>
                <a:cs typeface="Fedra Sans Pro Light"/>
              </a:rPr>
              <a:t>: </a:t>
            </a:r>
            <a:r>
              <a:rPr lang="ru-RU" altLang="ru-RU" sz="1400" dirty="0" smtClean="0">
                <a:solidFill>
                  <a:schemeClr val="tx1"/>
                </a:solidFill>
                <a:latin typeface="Fedra Sans Pro Book"/>
                <a:ea typeface="Fedra Sans Pro Light"/>
                <a:cs typeface="Fedra Sans Pro Light"/>
              </a:rPr>
              <a:t>создание личностно-развивающей образовательной среды с расширенными возможностями, ориентированной на развитие всех участников образовательных отношений.</a:t>
            </a:r>
            <a:endParaRPr lang="ru-RU" altLang="ru-RU" sz="1400" dirty="0">
              <a:solidFill>
                <a:schemeClr val="tx1"/>
              </a:solidFill>
              <a:latin typeface="Fedra Sans Pro Book"/>
              <a:ea typeface="Fedra Sans Pro Light"/>
              <a:cs typeface="Fedra Sans Pro Light"/>
            </a:endParaRPr>
          </a:p>
        </p:txBody>
      </p:sp>
      <p:sp>
        <p:nvSpPr>
          <p:cNvPr id="11" name="Shape 207"/>
          <p:cNvSpPr>
            <a:spLocks noChangeArrowheads="1"/>
          </p:cNvSpPr>
          <p:nvPr/>
        </p:nvSpPr>
        <p:spPr bwMode="auto">
          <a:xfrm>
            <a:off x="11700718" y="6597352"/>
            <a:ext cx="467470" cy="28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altLang="ru-RU" sz="1863" dirty="0" smtClean="0">
                <a:solidFill>
                  <a:schemeClr val="bg1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 panose="020B0303040000020004" pitchFamily="34" charset="0"/>
                <a:sym typeface="Fedra Sans Pro Light" pitchFamily="34" charset="0"/>
              </a:rPr>
              <a:t>11</a:t>
            </a:r>
            <a:endParaRPr lang="ru-RU" altLang="ru-RU" sz="1863" dirty="0">
              <a:solidFill>
                <a:schemeClr val="bg1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 panose="020B0303040000020004" pitchFamily="34" charset="0"/>
              <a:sym typeface="Fedra Sans Pro Ligh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7810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387562" y="883730"/>
            <a:ext cx="11211863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Результаты проекта и Способы их ДОСТИЖЕНИЯ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869120" y="2143116"/>
            <a:ext cx="10737195" cy="344104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608354" indent="-608354" algn="just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1400" u="sng" dirty="0" smtClean="0">
                <a:latin typeface="+mj-lt"/>
                <a:ea typeface="Fedra Sans Pro Light" panose="020B0303040000020004" pitchFamily="34" charset="0"/>
                <a:cs typeface="Fedra Sans Pro Light"/>
              </a:rPr>
              <a:t>Продукт 1: с</a:t>
            </a:r>
            <a:r>
              <a:rPr lang="ru-RU" sz="1400" dirty="0" smtClean="0">
                <a:latin typeface="+mj-lt"/>
              </a:rPr>
              <a:t>оздание эффективной модели управления проектом по развитию </a:t>
            </a:r>
            <a:r>
              <a:rPr lang="ru-RU" altLang="ru-RU" sz="1400" dirty="0" smtClean="0">
                <a:latin typeface="+mj-lt"/>
                <a:ea typeface="Fedra Sans Pro Light"/>
                <a:cs typeface="Fedra Sans Pro Light"/>
              </a:rPr>
              <a:t>личностно-развивающей образовательной среды «Детский сад – территория успеха каждого ребенка»</a:t>
            </a:r>
            <a:endParaRPr lang="ru-RU" altLang="ru-RU" sz="1400" dirty="0" smtClean="0">
              <a:latin typeface="+mj-lt"/>
              <a:ea typeface="Fedra Sans Pro Light" panose="020B0303040000020004" pitchFamily="34" charset="0"/>
              <a:cs typeface="Fedra Sans Pro Light"/>
            </a:endParaRPr>
          </a:p>
          <a:p>
            <a:pPr marL="608354" indent="-608354" algn="just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1400" u="sng" dirty="0" smtClean="0">
                <a:latin typeface="+mj-lt"/>
                <a:ea typeface="Fedra Sans Pro Light" panose="020B0303040000020004" pitchFamily="34" charset="0"/>
                <a:cs typeface="Fedra Sans Pro Light"/>
              </a:rPr>
              <a:t>Продукт 2: </a:t>
            </a:r>
            <a:r>
              <a:rPr lang="ru-RU" altLang="ru-RU" sz="1400" dirty="0" smtClean="0">
                <a:latin typeface="+mj-lt"/>
              </a:rPr>
              <a:t>с</a:t>
            </a:r>
            <a:r>
              <a:rPr lang="ru-RU" sz="1400" dirty="0" smtClean="0">
                <a:latin typeface="+mj-lt"/>
              </a:rPr>
              <a:t>истема внутренней и внешней оценки качества дополнительного образования детей</a:t>
            </a:r>
          </a:p>
          <a:p>
            <a:pPr marL="608354" indent="-608354" algn="just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1400" u="sng" dirty="0" smtClean="0">
                <a:latin typeface="+mj-lt"/>
                <a:ea typeface="Fedra Sans Pro Light" panose="020B0303040000020004" pitchFamily="34" charset="0"/>
                <a:cs typeface="Fedra Sans Pro Light"/>
              </a:rPr>
              <a:t>Продукт 3: </a:t>
            </a:r>
            <a:r>
              <a:rPr lang="ru-RU" altLang="ru-RU" sz="1400" dirty="0" smtClean="0"/>
              <a:t>р</a:t>
            </a:r>
            <a:r>
              <a:rPr lang="ru-RU" sz="1400" dirty="0" smtClean="0"/>
              <a:t>азвитие кадрового потенциала образовательного учреждения</a:t>
            </a:r>
          </a:p>
          <a:p>
            <a:pPr marL="608354" indent="-608354" algn="just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endParaRPr lang="ru-RU" altLang="ru-RU" sz="1400" dirty="0" smtClean="0">
              <a:latin typeface="+mj-lt"/>
              <a:ea typeface="Fedra Sans Pro Light" panose="020B0303040000020004" pitchFamily="34" charset="0"/>
              <a:cs typeface="Fedra Sans Pro Light"/>
            </a:endParaRPr>
          </a:p>
          <a:p>
            <a:pPr marL="608354" indent="-608354" algn="just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1400" dirty="0" smtClean="0">
                <a:latin typeface="+mj-lt"/>
                <a:ea typeface="Fedra Sans Pro Light" panose="020B0303040000020004" pitchFamily="34" charset="0"/>
                <a:cs typeface="Fedra Sans Pro Light"/>
              </a:rPr>
              <a:t> </a:t>
            </a:r>
            <a:r>
              <a:rPr lang="ru-RU" altLang="ru-RU" sz="1400" u="sng" dirty="0" smtClean="0">
                <a:latin typeface="+mj-lt"/>
                <a:ea typeface="Fedra Sans Pro Light" panose="020B0303040000020004" pitchFamily="34" charset="0"/>
                <a:cs typeface="Fedra Sans Pro Light"/>
              </a:rPr>
              <a:t>Эффект 1:</a:t>
            </a:r>
            <a:r>
              <a:rPr lang="ru-RU" sz="1400" u="sng" dirty="0" smtClean="0">
                <a:latin typeface="+mj-lt"/>
              </a:rPr>
              <a:t> </a:t>
            </a:r>
            <a:r>
              <a:rPr lang="ru-RU" sz="1400" dirty="0" smtClean="0"/>
              <a:t>расширение участия педагогов и общественности в управлении проектом</a:t>
            </a:r>
            <a:endParaRPr lang="ru-RU" altLang="ru-RU" sz="1400" dirty="0" smtClean="0">
              <a:latin typeface="+mj-lt"/>
              <a:ea typeface="Fedra Sans Pro Light"/>
              <a:cs typeface="Fedra Sans Pro Light"/>
            </a:endParaRPr>
          </a:p>
          <a:p>
            <a:pPr marL="608354" indent="-608354" algn="just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1400" u="sng" dirty="0" smtClean="0">
                <a:latin typeface="+mj-lt"/>
                <a:ea typeface="Fedra Sans Pro Light" panose="020B0303040000020004" pitchFamily="34" charset="0"/>
                <a:cs typeface="Fedra Sans Pro Light"/>
              </a:rPr>
              <a:t>Эффект 2: </a:t>
            </a:r>
            <a:r>
              <a:rPr lang="ru-RU" altLang="ru-RU" sz="1400" dirty="0" smtClean="0">
                <a:latin typeface="+mj-lt"/>
              </a:rPr>
              <a:t>р</a:t>
            </a:r>
            <a:r>
              <a:rPr lang="ru-RU" sz="1400" dirty="0" smtClean="0">
                <a:latin typeface="+mj-lt"/>
              </a:rPr>
              <a:t>асширение спектра дополнительных образовательных услуг</a:t>
            </a:r>
            <a:endParaRPr lang="ru-RU" altLang="ru-RU" sz="1400" dirty="0" smtClean="0">
              <a:latin typeface="+mj-lt"/>
              <a:ea typeface="Fedra Sans Pro Light" panose="020B0303040000020004" pitchFamily="34" charset="0"/>
              <a:cs typeface="Fedra Sans Pro Light"/>
            </a:endParaRPr>
          </a:p>
          <a:p>
            <a:pPr marL="608354" indent="-608354" algn="just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1400" u="sng" dirty="0" smtClean="0">
                <a:latin typeface="+mj-lt"/>
                <a:ea typeface="Fedra Sans Pro Light" panose="020B0303040000020004" pitchFamily="34" charset="0"/>
                <a:cs typeface="Fedra Sans Pro Light"/>
              </a:rPr>
              <a:t>Эффект 3: </a:t>
            </a:r>
            <a:r>
              <a:rPr lang="ru-RU" altLang="ru-RU" sz="1400" dirty="0" smtClean="0">
                <a:latin typeface="+mj-lt"/>
              </a:rPr>
              <a:t>п</a:t>
            </a:r>
            <a:r>
              <a:rPr lang="ru-RU" sz="1400" dirty="0" smtClean="0">
                <a:latin typeface="+mj-lt"/>
              </a:rPr>
              <a:t>едагоги, владеющие инновационными образовательными технологиями и применяющими их в образовательной деятельности </a:t>
            </a:r>
          </a:p>
          <a:p>
            <a:pPr marL="608354" indent="-608354" algn="just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endParaRPr lang="ru-RU" altLang="ru-RU" sz="1400" dirty="0">
              <a:latin typeface="+mj-lt"/>
              <a:ea typeface="Fedra Sans Pro Light" panose="020B0303040000020004" pitchFamily="34" charset="0"/>
              <a:cs typeface="Fedra Sans Pro Light"/>
            </a:endParaRPr>
          </a:p>
          <a:p>
            <a:pPr marL="608354" indent="-608354" algn="just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1400" dirty="0" smtClean="0">
                <a:latin typeface="+mj-lt"/>
                <a:ea typeface="Fedra Sans Pro Light" panose="020B0303040000020004" pitchFamily="34" charset="0"/>
                <a:cs typeface="Fedra Sans Pro Light"/>
              </a:rPr>
              <a:t>Методы</a:t>
            </a:r>
            <a:r>
              <a:rPr lang="ru-RU" altLang="ru-RU" sz="1400" dirty="0">
                <a:latin typeface="+mj-lt"/>
                <a:ea typeface="Fedra Sans Pro Light" panose="020B0303040000020004" pitchFamily="34" charset="0"/>
                <a:cs typeface="Fedra Sans Pro Light"/>
              </a:rPr>
              <a:t>, инструментарий, технологии, организация </a:t>
            </a:r>
            <a:r>
              <a:rPr lang="ru-RU" altLang="ru-RU" sz="1400" dirty="0" smtClean="0">
                <a:latin typeface="+mj-lt"/>
                <a:ea typeface="Fedra Sans Pro Light" panose="020B0303040000020004" pitchFamily="34" charset="0"/>
                <a:cs typeface="Fedra Sans Pro Light"/>
              </a:rPr>
              <a:t>работы: </a:t>
            </a:r>
            <a:r>
              <a:rPr lang="ru-RU" sz="1400" dirty="0" smtClean="0"/>
              <a:t>экспертиза образовательной среды по </a:t>
            </a:r>
            <a:r>
              <a:rPr lang="ru-RU" sz="1400" dirty="0" smtClean="0">
                <a:latin typeface="Rasa Light"/>
                <a:ea typeface="Rasa Light"/>
                <a:cs typeface="Rasa Light"/>
                <a:sym typeface="Rasa Light"/>
              </a:rPr>
              <a:t>В.А. </a:t>
            </a:r>
            <a:r>
              <a:rPr lang="ru-RU" sz="1400" dirty="0" err="1" smtClean="0">
                <a:latin typeface="Rasa Light"/>
                <a:ea typeface="Rasa Light"/>
                <a:cs typeface="Rasa Light"/>
                <a:sym typeface="Rasa Light"/>
              </a:rPr>
              <a:t>Ясвину</a:t>
            </a:r>
            <a:r>
              <a:rPr lang="ru-RU" sz="1400" dirty="0" smtClean="0">
                <a:latin typeface="Rasa Light"/>
                <a:ea typeface="Rasa Light"/>
                <a:cs typeface="Rasa Light"/>
                <a:sym typeface="Rasa Light"/>
              </a:rPr>
              <a:t> </a:t>
            </a:r>
            <a:r>
              <a:rPr lang="ru-RU" sz="1400" dirty="0" smtClean="0"/>
              <a:t>. Сбор данных в процессе анализа собственной деятельности, встроенного в обычный режим работы детского сада.</a:t>
            </a:r>
          </a:p>
          <a:p>
            <a:pPr marL="608354" indent="-608354" algn="just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1400" dirty="0">
              <a:latin typeface="+mj-lt"/>
              <a:ea typeface="Fedra Sans Pro Light" panose="020B0303040000020004" pitchFamily="34" charset="0"/>
              <a:cs typeface="Fedra Sans Pro Light"/>
            </a:endParaRPr>
          </a:p>
        </p:txBody>
      </p:sp>
      <p:sp>
        <p:nvSpPr>
          <p:cNvPr id="4" name="Shape 207"/>
          <p:cNvSpPr>
            <a:spLocks noChangeArrowheads="1"/>
          </p:cNvSpPr>
          <p:nvPr/>
        </p:nvSpPr>
        <p:spPr bwMode="auto">
          <a:xfrm>
            <a:off x="11700718" y="6597352"/>
            <a:ext cx="467470" cy="28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altLang="ru-RU" sz="1863" dirty="0" smtClean="0">
                <a:solidFill>
                  <a:schemeClr val="bg1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 panose="020B0303040000020004" pitchFamily="34" charset="0"/>
                <a:sym typeface="Fedra Sans Pro Light" pitchFamily="34" charset="0"/>
              </a:rPr>
              <a:t>12</a:t>
            </a:r>
            <a:endParaRPr lang="ru-RU" altLang="ru-RU" sz="1863" dirty="0">
              <a:solidFill>
                <a:schemeClr val="bg1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 panose="020B0303040000020004" pitchFamily="34" charset="0"/>
              <a:sym typeface="Fedra Sans Pro Ligh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688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796" y="1109442"/>
            <a:ext cx="12166602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оценка ПРОЕКТА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683494" y="1844824"/>
            <a:ext cx="10936730" cy="417554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r>
              <a:rPr lang="ru-RU" sz="1400" dirty="0" smtClean="0"/>
              <a:t>Ожидаемый результат: </a:t>
            </a:r>
          </a:p>
          <a:p>
            <a:r>
              <a:rPr lang="ru-RU" sz="1400" dirty="0" smtClean="0"/>
              <a:t>- обеспечено предоставление качественного дошкольного образования путем систематизации работы по реализации образовательной программы дошкольного образования в части внедрения рабочей программы воспитания в срок с 01 сентября 2021 год в рамках «Стратегии развития воспитания в Российской Федерации на период до 2025 года»;</a:t>
            </a:r>
          </a:p>
          <a:p>
            <a:r>
              <a:rPr lang="ru-RU" sz="1400" dirty="0" smtClean="0"/>
              <a:t>- совершенствована работа по обеспечению доступных качественных условий, направленных на воспитание гармонично развитой и социально ответственной личности, путем увеличения охвата не менее 78% детей в возрасте от 5 лет дополнительным образованием (в общем итоге 81,5%), увеличить количество обучающихся, занимающихся по программам технической и естественнонаучной направленности до 32%; обновления содержания и методов дополнительного образования детей;</a:t>
            </a:r>
          </a:p>
          <a:p>
            <a:r>
              <a:rPr lang="ru-RU" sz="1400" dirty="0" smtClean="0"/>
              <a:t>- продолжить работу по совершенствованию системы консультационной психолого-педагогической и методической помощи для родителей (законных представителей) в целях увеличения доли граждан, положительно оценивших качество услуг  (65% - городской показатель).</a:t>
            </a:r>
          </a:p>
          <a:p>
            <a:r>
              <a:rPr lang="ru-RU" sz="1400" dirty="0" smtClean="0"/>
              <a:t>- совершенствована работа по развитию системы выявления, поддержки и сопровождения одаренных детей путем создания условий для  развития  индивидуальных способностей, поддержки детской одарённости и социальной успешности каждого воспитанника (вовлечения в добровольческую деятельность, поддержки общественных инициатив и проектов);</a:t>
            </a:r>
          </a:p>
          <a:p>
            <a:r>
              <a:rPr lang="ru-RU" sz="1400" dirty="0" smtClean="0"/>
              <a:t>- системное методическое сопровождение педагогических работников (в том числе предусмотреть обучение воспитателей современным подходам к формированию функциональной грамотности воспитанников (читательская грамотность, естественнонаучная грамотность, математическая грамотность, финансовая грамотность, цифровая грамотность), обеспечив мониторинг и объединив усилия педагогов по достижению </a:t>
            </a:r>
            <a:r>
              <a:rPr lang="ru-RU" sz="1400" dirty="0" err="1" smtClean="0"/>
              <a:t>метапредметных</a:t>
            </a:r>
            <a:r>
              <a:rPr lang="ru-RU" sz="1400" dirty="0" smtClean="0"/>
              <a:t> результатов), участия педагогических работников в мероприятиях системы образования и повышение профессионального уровня, педагогической компетентности в системе мероприятий, использовав специализированные ресурсы.</a:t>
            </a:r>
          </a:p>
          <a:p>
            <a:endParaRPr lang="ru-RU" sz="1400" dirty="0" smtClean="0"/>
          </a:p>
        </p:txBody>
      </p:sp>
      <p:sp>
        <p:nvSpPr>
          <p:cNvPr id="4" name="Shape 207"/>
          <p:cNvSpPr>
            <a:spLocks noChangeArrowheads="1"/>
          </p:cNvSpPr>
          <p:nvPr/>
        </p:nvSpPr>
        <p:spPr bwMode="auto">
          <a:xfrm>
            <a:off x="11700718" y="6597352"/>
            <a:ext cx="467470" cy="28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altLang="ru-RU" sz="1863" dirty="0" smtClean="0">
                <a:solidFill>
                  <a:schemeClr val="bg1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 panose="020B0303040000020004" pitchFamily="34" charset="0"/>
                <a:sym typeface="Fedra Sans Pro Light" pitchFamily="34" charset="0"/>
              </a:rPr>
              <a:t>13</a:t>
            </a:r>
            <a:endParaRPr lang="ru-RU" altLang="ru-RU" sz="1863" dirty="0">
              <a:solidFill>
                <a:schemeClr val="bg1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 panose="020B0303040000020004" pitchFamily="34" charset="0"/>
              <a:sym typeface="Fedra Sans Pro Ligh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2713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79438" y="746122"/>
            <a:ext cx="12166603" cy="116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Риски и Способы их минимизации.</a:t>
            </a:r>
          </a:p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РЕСУРСНОЕ ОБЕСПЕЧЕНИЕ ПРОЕКТА 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490041" y="1910030"/>
            <a:ext cx="10803164" cy="432949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456265" indent="-456265"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latin typeface="Fedra Sans Pro"/>
                <a:ea typeface="Fedra Sans Pro Light" panose="020B0303040000020004" pitchFamily="34" charset="0"/>
                <a:cs typeface="Fedra Sans Pro Light"/>
              </a:rPr>
              <a:t>Риски проекта </a:t>
            </a:r>
            <a:endParaRPr lang="ru-RU" altLang="ru-RU" sz="1600" dirty="0" smtClean="0">
              <a:latin typeface="Fedra Sans Pro"/>
              <a:ea typeface="Fedra Sans Pro Light" panose="020B0303040000020004" pitchFamily="34" charset="0"/>
              <a:cs typeface="Fedra Sans Pro Light"/>
            </a:endParaRPr>
          </a:p>
          <a:p>
            <a:pPr marL="456265" indent="-456265">
              <a:spcBef>
                <a:spcPts val="799"/>
              </a:spcBef>
              <a:buClr>
                <a:srgbClr val="F69200"/>
              </a:buClr>
              <a:buSzPct val="100000"/>
              <a:defRPr/>
            </a:pPr>
            <a:r>
              <a:rPr lang="ru-RU" altLang="ru-RU" sz="1600" dirty="0" smtClean="0">
                <a:latin typeface="Fedra Sans Pro"/>
                <a:ea typeface="Fedra Sans Pro Light" panose="020B0303040000020004" pitchFamily="34" charset="0"/>
                <a:cs typeface="Fedra Sans Pro Light"/>
              </a:rPr>
              <a:t>      – </a:t>
            </a:r>
            <a:r>
              <a:rPr lang="ru-RU" altLang="ru-RU" sz="1600" dirty="0" smtClean="0">
                <a:latin typeface="Fedra Sans Pro"/>
              </a:rPr>
              <a:t>в</a:t>
            </a:r>
            <a:r>
              <a:rPr lang="ru-RU" sz="1600" dirty="0" smtClean="0">
                <a:latin typeface="Fedra Sans Pro"/>
              </a:rPr>
              <a:t>ыбор неверных ориентиров управления проектом по развитию </a:t>
            </a:r>
            <a:r>
              <a:rPr lang="ru-RU" altLang="ru-RU" sz="1600" dirty="0" smtClean="0">
                <a:latin typeface="Fedra Sans Pro"/>
                <a:ea typeface="Fedra Sans Pro Light"/>
                <a:cs typeface="Fedra Sans Pro Light"/>
              </a:rPr>
              <a:t>личностно-развивающей образовательной среды «Детский сад- территория успех каждого ребенка» </a:t>
            </a:r>
            <a:r>
              <a:rPr lang="ru-RU" sz="1600" dirty="0" smtClean="0">
                <a:latin typeface="Fedra Sans Pro"/>
              </a:rPr>
              <a:t>реализации;</a:t>
            </a:r>
          </a:p>
          <a:p>
            <a:pPr marL="456265" indent="-456265">
              <a:spcBef>
                <a:spcPts val="799"/>
              </a:spcBef>
              <a:buClr>
                <a:srgbClr val="F69200"/>
              </a:buClr>
              <a:buSzPct val="100000"/>
              <a:defRPr/>
            </a:pPr>
            <a:r>
              <a:rPr lang="ru-RU" sz="1600" dirty="0" smtClean="0">
                <a:latin typeface="Fedra Sans Pro"/>
              </a:rPr>
              <a:t>     - низкая степень заинтересованности населения спектром дополнительных образовательных услуг;</a:t>
            </a:r>
          </a:p>
          <a:p>
            <a:pPr marL="456265" indent="-456265">
              <a:spcBef>
                <a:spcPts val="799"/>
              </a:spcBef>
              <a:buClr>
                <a:srgbClr val="F69200"/>
              </a:buClr>
              <a:buSzPct val="100000"/>
              <a:defRPr/>
            </a:pPr>
            <a:r>
              <a:rPr lang="ru-RU" sz="1600" dirty="0" smtClean="0">
                <a:latin typeface="Fedra Sans Pro"/>
              </a:rPr>
              <a:t>     - отток квалифицированных кадров.</a:t>
            </a:r>
            <a:endParaRPr lang="ru-RU" altLang="ru-RU" sz="1600" dirty="0">
              <a:latin typeface="Fedra Sans Pro"/>
              <a:ea typeface="Fedra Sans Pro Light" panose="020B0303040000020004" pitchFamily="34" charset="0"/>
              <a:cs typeface="Fedra Sans Pro Light"/>
            </a:endParaRPr>
          </a:p>
          <a:p>
            <a:pPr marL="456265" indent="-456265"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latin typeface="Fedra Sans Pro"/>
                <a:ea typeface="Fedra Sans Pro Light" panose="020B0303040000020004" pitchFamily="34" charset="0"/>
                <a:cs typeface="Fedra Sans Pro Light"/>
              </a:rPr>
              <a:t>Ресурсы, позволяющие </a:t>
            </a:r>
            <a:r>
              <a:rPr lang="ru-RU" altLang="ru-RU" sz="1600" dirty="0">
                <a:latin typeface="Fedra Sans Pro"/>
                <a:ea typeface="Fedra Sans Pro Light" panose="020B0303040000020004" pitchFamily="34" charset="0"/>
                <a:cs typeface="Fedra Sans Pro Light"/>
              </a:rPr>
              <a:t>минимизировать риски и достигать поставленных </a:t>
            </a:r>
            <a:r>
              <a:rPr lang="ru-RU" altLang="ru-RU" sz="1600" dirty="0" smtClean="0">
                <a:latin typeface="Fedra Sans Pro"/>
                <a:ea typeface="Fedra Sans Pro Light" panose="020B0303040000020004" pitchFamily="34" charset="0"/>
                <a:cs typeface="Fedra Sans Pro Light"/>
              </a:rPr>
              <a:t>целей: </a:t>
            </a:r>
          </a:p>
          <a:p>
            <a:pPr marL="456265" indent="-456265">
              <a:spcBef>
                <a:spcPts val="799"/>
              </a:spcBef>
              <a:buClr>
                <a:srgbClr val="F69200"/>
              </a:buClr>
              <a:buSzPct val="100000"/>
              <a:defRPr/>
            </a:pPr>
            <a:r>
              <a:rPr lang="ru-RU" altLang="ru-RU" sz="1600" dirty="0" smtClean="0">
                <a:latin typeface="Fedra Sans Pro"/>
                <a:ea typeface="Fedra Sans Pro Light" panose="020B0303040000020004" pitchFamily="34" charset="0"/>
              </a:rPr>
              <a:t>- нормативные, </a:t>
            </a:r>
          </a:p>
          <a:p>
            <a:pPr marL="456265" indent="-456265">
              <a:spcBef>
                <a:spcPts val="799"/>
              </a:spcBef>
              <a:buClr>
                <a:srgbClr val="F69200"/>
              </a:buClr>
              <a:buSzPct val="100000"/>
              <a:defRPr/>
            </a:pPr>
            <a:r>
              <a:rPr lang="ru-RU" altLang="ru-RU" sz="1600" dirty="0" smtClean="0">
                <a:latin typeface="Fedra Sans Pro"/>
                <a:ea typeface="Fedra Sans Pro Light" panose="020B0303040000020004" pitchFamily="34" charset="0"/>
              </a:rPr>
              <a:t> - кадровые, </a:t>
            </a:r>
            <a:endParaRPr lang="ru-RU" altLang="ru-RU" sz="1600" dirty="0">
              <a:latin typeface="Fedra Sans Pro"/>
              <a:ea typeface="Fedra Sans Pro Light" panose="020B0303040000020004" pitchFamily="34" charset="0"/>
            </a:endParaRPr>
          </a:p>
          <a:p>
            <a:pPr marL="456265" indent="-456265">
              <a:spcBef>
                <a:spcPts val="799"/>
              </a:spcBef>
              <a:buClr>
                <a:srgbClr val="F69200"/>
              </a:buClr>
              <a:buSzPct val="100000"/>
              <a:defRPr/>
            </a:pPr>
            <a:r>
              <a:rPr lang="ru-RU" altLang="ru-RU" sz="1600" dirty="0" smtClean="0">
                <a:latin typeface="Fedra Sans Pro"/>
                <a:ea typeface="Fedra Sans Pro Light" panose="020B0303040000020004" pitchFamily="34" charset="0"/>
              </a:rPr>
              <a:t>- программно-методические, </a:t>
            </a:r>
          </a:p>
          <a:p>
            <a:pPr marL="456265" indent="-456265">
              <a:spcBef>
                <a:spcPts val="799"/>
              </a:spcBef>
              <a:buClr>
                <a:srgbClr val="F69200"/>
              </a:buClr>
              <a:buSzPct val="100000"/>
              <a:defRPr/>
            </a:pPr>
            <a:r>
              <a:rPr lang="ru-RU" altLang="ru-RU" sz="1600" dirty="0" smtClean="0">
                <a:latin typeface="Fedra Sans Pro"/>
                <a:ea typeface="Fedra Sans Pro Light" panose="020B0303040000020004" pitchFamily="34" charset="0"/>
                <a:cs typeface="Fedra Sans Pro Light"/>
              </a:rPr>
              <a:t>- м</a:t>
            </a:r>
            <a:r>
              <a:rPr lang="ru-RU" altLang="ru-RU" sz="1600" dirty="0" smtClean="0">
                <a:latin typeface="Fedra Sans Pro"/>
                <a:ea typeface="Fedra Sans Pro Light" panose="020B0303040000020004" pitchFamily="34" charset="0"/>
              </a:rPr>
              <a:t>атериальные, </a:t>
            </a:r>
          </a:p>
          <a:p>
            <a:pPr marL="456265" indent="-456265">
              <a:spcBef>
                <a:spcPts val="799"/>
              </a:spcBef>
              <a:buClr>
                <a:srgbClr val="F69200"/>
              </a:buClr>
              <a:buSzPct val="100000"/>
              <a:defRPr/>
            </a:pPr>
            <a:r>
              <a:rPr lang="ru-RU" altLang="ru-RU" sz="1600" dirty="0" smtClean="0">
                <a:latin typeface="Fedra Sans Pro"/>
                <a:ea typeface="Fedra Sans Pro Light" panose="020B0303040000020004" pitchFamily="34" charset="0"/>
              </a:rPr>
              <a:t>- административные, </a:t>
            </a:r>
          </a:p>
          <a:p>
            <a:pPr marL="456265" indent="-456265">
              <a:spcBef>
                <a:spcPts val="799"/>
              </a:spcBef>
              <a:buClr>
                <a:srgbClr val="F69200"/>
              </a:buClr>
              <a:buSzPct val="100000"/>
              <a:defRPr/>
            </a:pPr>
            <a:r>
              <a:rPr lang="ru-RU" altLang="ru-RU" sz="1600" dirty="0" smtClean="0">
                <a:latin typeface="Fedra Sans Pro"/>
                <a:ea typeface="Fedra Sans Pro Light" panose="020B0303040000020004" pitchFamily="34" charset="0"/>
              </a:rPr>
              <a:t>- социальные </a:t>
            </a: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defRPr/>
            </a:pPr>
            <a:endParaRPr lang="ru-RU" altLang="ru-RU" sz="133" b="1" dirty="0">
              <a:solidFill>
                <a:srgbClr val="22974F"/>
              </a:solidFill>
              <a:latin typeface="Fedra Sans Pro Light" panose="020B0303040000020004" pitchFamily="34" charset="0"/>
              <a:ea typeface="Fedra Sans Pro Light" panose="020B0303040000020004" pitchFamily="34" charset="0"/>
            </a:endParaRPr>
          </a:p>
          <a:p>
            <a:pPr algn="ctr">
              <a:lnSpc>
                <a:spcPct val="90000"/>
              </a:lnSpc>
              <a:buClr>
                <a:srgbClr val="F69200"/>
              </a:buClr>
              <a:buSzPct val="100000"/>
              <a:defRPr/>
            </a:pPr>
            <a:endParaRPr lang="ru-RU" altLang="ru-RU" sz="2661" b="1" dirty="0">
              <a:solidFill>
                <a:srgbClr val="22974F"/>
              </a:solidFill>
              <a:latin typeface="Fedra Sans Pro Light" panose="020B0303040000020004" pitchFamily="34" charset="0"/>
              <a:ea typeface="Fedra Sans Pro Light" panose="020B0303040000020004" pitchFamily="34" charset="0"/>
            </a:endParaRPr>
          </a:p>
          <a:p>
            <a:pPr marL="270380" indent="-270380" algn="just">
              <a:lnSpc>
                <a:spcPct val="90000"/>
              </a:lnSpc>
              <a:buClr>
                <a:srgbClr val="F69200"/>
              </a:buClr>
              <a:buSzPct val="100000"/>
              <a:defRPr/>
            </a:pPr>
            <a:endParaRPr lang="ru-RU" altLang="ru-RU" sz="3725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sp>
        <p:nvSpPr>
          <p:cNvPr id="4" name="Shape 207"/>
          <p:cNvSpPr>
            <a:spLocks noChangeArrowheads="1"/>
          </p:cNvSpPr>
          <p:nvPr/>
        </p:nvSpPr>
        <p:spPr bwMode="auto">
          <a:xfrm>
            <a:off x="11700718" y="6597352"/>
            <a:ext cx="467470" cy="28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altLang="ru-RU" sz="1863" dirty="0" smtClean="0">
                <a:solidFill>
                  <a:schemeClr val="bg1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 panose="020B0303040000020004" pitchFamily="34" charset="0"/>
                <a:sym typeface="Fedra Sans Pro Light" pitchFamily="34" charset="0"/>
              </a:rPr>
              <a:t>14</a:t>
            </a:r>
            <a:endParaRPr lang="ru-RU" altLang="ru-RU" sz="1863" dirty="0">
              <a:solidFill>
                <a:schemeClr val="bg1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 panose="020B0303040000020004" pitchFamily="34" charset="0"/>
              <a:sym typeface="Fedra Sans Pro Ligh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4332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586" y="692696"/>
            <a:ext cx="12166602" cy="116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ПЛАН СОЗДАНИЯ ЛРОС.</a:t>
            </a:r>
          </a:p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КОНТУРЫ «ДОРОЖНОЙ КАРТЫ» ПРОЕКТА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297616" y="2071678"/>
            <a:ext cx="11498776" cy="428714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26244" y="2502422"/>
            <a:ext cx="1114432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79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edra Sans Pro"/>
                <a:ea typeface="Times New Roman" pitchFamily="18" charset="0"/>
                <a:cs typeface="Times New Roman" pitchFamily="18" charset="0"/>
              </a:rPr>
              <a:t>1 этап: подготовительный</a:t>
            </a:r>
            <a:r>
              <a:rPr lang="ru-RU" sz="1600" dirty="0" smtClean="0">
                <a:latin typeface="Fedra Sans Pro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edra Sans Pro"/>
                <a:ea typeface="Times New Roman" pitchFamily="18" charset="0"/>
                <a:cs typeface="Times New Roman" pitchFamily="18" charset="0"/>
              </a:rPr>
              <a:t>(май 2021–август 2021г.)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edra Sans Pro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7900" algn="l"/>
              </a:tabLst>
            </a:pPr>
            <a:r>
              <a:rPr lang="ru-RU" sz="1600" b="1" dirty="0" smtClean="0">
                <a:latin typeface="Fedra Sans Pro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edra Sans Pro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edra Sans Pro"/>
                <a:ea typeface="Times New Roman" pitchFamily="18" charset="0"/>
                <a:cs typeface="Times New Roman" pitchFamily="18" charset="0"/>
              </a:rPr>
              <a:t>осуществление экспертизы среды МАДОУ, разработка и запуск проекта, вовлечение в эту работу всех участников образовательных отношений. Обучение управленческой и педагогической команды,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edra Sans Pro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edra Sans Pro"/>
                <a:ea typeface="Times New Roman" pitchFamily="18" charset="0"/>
                <a:cs typeface="Times New Roman" pitchFamily="18" charset="0"/>
              </a:rPr>
              <a:t>коррекция плана "дорожной карты".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edra Sans Pro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79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edra Sans Pro"/>
                <a:ea typeface="Times New Roman" pitchFamily="18" charset="0"/>
                <a:cs typeface="Times New Roman" pitchFamily="18" charset="0"/>
              </a:rPr>
              <a:t>2 этап: основной</a:t>
            </a:r>
            <a:r>
              <a:rPr lang="ru-RU" sz="1600" dirty="0" smtClean="0">
                <a:latin typeface="Fedra Sans Pro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edra Sans Pro"/>
                <a:ea typeface="Times New Roman" pitchFamily="18" charset="0"/>
                <a:cs typeface="Times New Roman" pitchFamily="18" charset="0"/>
              </a:rPr>
              <a:t>(сентябрь 2021- май 2023 г)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edra Sans Pro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7900" algn="l"/>
              </a:tabLst>
            </a:pPr>
            <a:r>
              <a:rPr lang="ru-RU" sz="1600" b="1" dirty="0" smtClean="0">
                <a:latin typeface="Fedra Sans Pro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edra Sans Pro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edra Sans Pro"/>
                <a:ea typeface="Times New Roman" pitchFamily="18" charset="0"/>
                <a:cs typeface="Times New Roman" pitchFamily="18" charset="0"/>
              </a:rPr>
              <a:t>реализация  плана  проекта  по  созданию  ЛРОС,  введение  новых  механизмов организации образовательной деятельности, широкого спектра образовательных практик,  продолжение  преобразования"творческой" образовательной среды.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edra Sans Pro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79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edra Sans Pro"/>
                <a:ea typeface="Times New Roman" pitchFamily="18" charset="0"/>
                <a:cs typeface="Times New Roman" pitchFamily="18" charset="0"/>
              </a:rPr>
              <a:t>3 этап:</a:t>
            </a:r>
            <a:r>
              <a:rPr lang="ru-RU" sz="1600" dirty="0" smtClean="0">
                <a:latin typeface="Fedra Sans Pro"/>
                <a:cs typeface="Arial" pitchFamily="34" charset="0"/>
              </a:rPr>
              <a:t> </a:t>
            </a:r>
            <a:r>
              <a:rPr lang="ru-RU" sz="1600" b="1" dirty="0" smtClean="0">
                <a:latin typeface="Fedra Sans Pro"/>
                <a:cs typeface="Arial" pitchFamily="34" charset="0"/>
              </a:rPr>
              <a:t>итоговый</a:t>
            </a:r>
            <a:r>
              <a:rPr lang="ru-RU" sz="1400" b="1" dirty="0" smtClean="0">
                <a:latin typeface="Fedra Sans Pro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edra Sans Pro"/>
                <a:ea typeface="Times New Roman" pitchFamily="18" charset="0"/>
                <a:cs typeface="Times New Roman" pitchFamily="18" charset="0"/>
              </a:rPr>
              <a:t>(июнь 2023 г - </a:t>
            </a:r>
            <a:r>
              <a:rPr lang="ru-RU" sz="1600" b="1" dirty="0" smtClean="0">
                <a:latin typeface="Fedra Sans Pro"/>
                <a:ea typeface="Times New Roman" pitchFamily="18" charset="0"/>
                <a:cs typeface="Times New Roman" pitchFamily="18" charset="0"/>
              </a:rPr>
              <a:t>август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edra Sans Pro"/>
                <a:ea typeface="Times New Roman" pitchFamily="18" charset="0"/>
                <a:cs typeface="Times New Roman" pitchFamily="18" charset="0"/>
              </a:rPr>
              <a:t> 2023 г)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edra Sans Pro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7900" algn="l"/>
              </a:tabLst>
            </a:pPr>
            <a:r>
              <a:rPr lang="ru-RU" sz="1600" b="1" dirty="0" smtClean="0">
                <a:latin typeface="Fedra Sans Pro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edra Sans Pro"/>
                <a:ea typeface="Times New Roman" pitchFamily="18" charset="0"/>
                <a:cs typeface="Times New Roman" pitchFamily="18" charset="0"/>
              </a:rPr>
              <a:t>подведение итогов, определение эффективности проекта, трансляция опыта его разработки и формирование ресурсного пакета проекта, определение дальнейших стратегических целей МАДОУ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edra Sans Pro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edra Sans Pro"/>
              <a:cs typeface="Arial" pitchFamily="34" charset="0"/>
            </a:endParaRPr>
          </a:p>
        </p:txBody>
      </p:sp>
      <p:sp>
        <p:nvSpPr>
          <p:cNvPr id="5" name="Shape 207"/>
          <p:cNvSpPr>
            <a:spLocks noChangeArrowheads="1"/>
          </p:cNvSpPr>
          <p:nvPr/>
        </p:nvSpPr>
        <p:spPr bwMode="auto">
          <a:xfrm>
            <a:off x="11700718" y="6597352"/>
            <a:ext cx="467470" cy="28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altLang="ru-RU" sz="1863" dirty="0" smtClean="0">
                <a:solidFill>
                  <a:schemeClr val="bg1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 panose="020B0303040000020004" pitchFamily="34" charset="0"/>
                <a:sym typeface="Fedra Sans Pro Light" pitchFamily="34" charset="0"/>
              </a:rPr>
              <a:t>15</a:t>
            </a:r>
            <a:endParaRPr lang="ru-RU" altLang="ru-RU" sz="1863" dirty="0">
              <a:solidFill>
                <a:schemeClr val="bg1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 panose="020B0303040000020004" pitchFamily="34" charset="0"/>
              <a:sym typeface="Fedra Sans Pro Ligh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3691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586" y="571480"/>
            <a:ext cx="12166602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УПРАВЛЕНЧЕСКОЕ СОПРОВОЖДЕНИЕ ПРОЕКТА</a:t>
            </a:r>
          </a:p>
        </p:txBody>
      </p:sp>
      <p:sp>
        <p:nvSpPr>
          <p:cNvPr id="32" name="Shape 485"/>
          <p:cNvSpPr>
            <a:spLocks noChangeArrowheads="1"/>
          </p:cNvSpPr>
          <p:nvPr/>
        </p:nvSpPr>
        <p:spPr bwMode="auto">
          <a:xfrm>
            <a:off x="369054" y="1500174"/>
            <a:ext cx="10936730" cy="40243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661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Локальные </a:t>
            </a:r>
            <a:r>
              <a:rPr lang="ru-RU" altLang="ru-RU" sz="2661" dirty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нормативные акты </a:t>
            </a:r>
            <a:r>
              <a:rPr lang="ru-RU" altLang="ru-RU" sz="2661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ОО:</a:t>
            </a: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2661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     - приказ о создании рабочей группы, приказ об утверждении положения о реализации проекта, приказ об утверждении проекта и дорожной карты, входящей в проект, </a:t>
            </a: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2661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     - положение о реализации проекта.</a:t>
            </a:r>
            <a:endParaRPr lang="ru-RU" altLang="ru-RU" sz="2661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661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Осуществление обратной связи: анкетирование участников проекта, беседы и пр.</a:t>
            </a:r>
            <a:endParaRPr lang="ru-RU" altLang="ru-RU" sz="2661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661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Сопровождение, наставничество: специалист института развития образования.</a:t>
            </a:r>
            <a:endParaRPr lang="ru-RU" altLang="ru-RU" sz="2661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661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sp>
        <p:nvSpPr>
          <p:cNvPr id="4" name="Shape 207"/>
          <p:cNvSpPr>
            <a:spLocks noChangeArrowheads="1"/>
          </p:cNvSpPr>
          <p:nvPr/>
        </p:nvSpPr>
        <p:spPr bwMode="auto">
          <a:xfrm>
            <a:off x="11700718" y="6597352"/>
            <a:ext cx="467470" cy="28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altLang="ru-RU" sz="1863" dirty="0" smtClean="0">
                <a:solidFill>
                  <a:schemeClr val="bg1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 panose="020B0303040000020004" pitchFamily="34" charset="0"/>
                <a:sym typeface="Fedra Sans Pro Light" pitchFamily="34" charset="0"/>
              </a:rPr>
              <a:t>16</a:t>
            </a:r>
            <a:endParaRPr lang="ru-RU" altLang="ru-RU" sz="1863" dirty="0">
              <a:solidFill>
                <a:schemeClr val="bg1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 panose="020B0303040000020004" pitchFamily="34" charset="0"/>
              <a:sym typeface="Fedra Sans Pro Ligh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89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0" y="1196752"/>
            <a:ext cx="12166602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Контактная информация</a:t>
            </a:r>
            <a:endParaRPr lang="ru-RU" altLang="ru-RU" sz="3600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</p:txBody>
      </p:sp>
      <p:sp>
        <p:nvSpPr>
          <p:cNvPr id="32" name="Shape 485"/>
          <p:cNvSpPr>
            <a:spLocks noChangeArrowheads="1"/>
          </p:cNvSpPr>
          <p:nvPr/>
        </p:nvSpPr>
        <p:spPr bwMode="auto">
          <a:xfrm>
            <a:off x="369054" y="1500174"/>
            <a:ext cx="10936730" cy="40243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661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sp>
        <p:nvSpPr>
          <p:cNvPr id="4" name="Shape 207"/>
          <p:cNvSpPr>
            <a:spLocks noChangeArrowheads="1"/>
          </p:cNvSpPr>
          <p:nvPr/>
        </p:nvSpPr>
        <p:spPr bwMode="auto">
          <a:xfrm>
            <a:off x="11700718" y="6597352"/>
            <a:ext cx="467470" cy="28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altLang="ru-RU" sz="1863" dirty="0" smtClean="0">
                <a:solidFill>
                  <a:schemeClr val="bg1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 panose="020B0303040000020004" pitchFamily="34" charset="0"/>
                <a:sym typeface="Fedra Sans Pro Light" pitchFamily="34" charset="0"/>
              </a:rPr>
              <a:t>17</a:t>
            </a:r>
            <a:endParaRPr lang="ru-RU" altLang="ru-RU" sz="1863" dirty="0">
              <a:solidFill>
                <a:schemeClr val="bg1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 panose="020B0303040000020004" pitchFamily="34" charset="0"/>
              <a:sym typeface="Fedra Sans Pro Ligh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726" y="2132856"/>
            <a:ext cx="68588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dirty="0" smtClean="0">
                <a:latin typeface="Fedra Sans Pro"/>
                <a:cs typeface="Times New Roman" pitchFamily="18" charset="0"/>
              </a:rPr>
              <a:t>Юридический адрес: 628616, Ханты-Мансийский автономный округ – </a:t>
            </a:r>
            <a:r>
              <a:rPr lang="ru-RU" sz="2000" dirty="0" err="1" smtClean="0">
                <a:latin typeface="Fedra Sans Pro"/>
                <a:cs typeface="Times New Roman" pitchFamily="18" charset="0"/>
              </a:rPr>
              <a:t>Югра</a:t>
            </a:r>
            <a:r>
              <a:rPr lang="ru-RU" sz="2000" dirty="0" smtClean="0">
                <a:latin typeface="Fedra Sans Pro"/>
                <a:cs typeface="Times New Roman" pitchFamily="18" charset="0"/>
              </a:rPr>
              <a:t>,</a:t>
            </a:r>
          </a:p>
          <a:p>
            <a:pPr lvl="0" algn="ctr">
              <a:defRPr/>
            </a:pPr>
            <a:r>
              <a:rPr lang="ru-RU" sz="2000" dirty="0" smtClean="0">
                <a:latin typeface="Fedra Sans Pro"/>
                <a:cs typeface="Times New Roman" pitchFamily="18" charset="0"/>
              </a:rPr>
              <a:t> город Нижневартовск, ул.Северная, дом 9а.</a:t>
            </a:r>
          </a:p>
          <a:p>
            <a:pPr lvl="0" algn="ctr">
              <a:defRPr/>
            </a:pPr>
            <a:r>
              <a:rPr lang="ru-RU" sz="2000" dirty="0" smtClean="0">
                <a:latin typeface="Fedra Sans Pro"/>
                <a:cs typeface="Times New Roman" pitchFamily="18" charset="0"/>
              </a:rPr>
              <a:t> Телефон: 8 (3466) 26-38-98.</a:t>
            </a:r>
          </a:p>
          <a:p>
            <a:pPr lvl="0" algn="ctr">
              <a:defRPr/>
            </a:pPr>
            <a:r>
              <a:rPr lang="ru-RU" sz="2000" dirty="0" smtClean="0">
                <a:latin typeface="Fedra Sans Pro"/>
                <a:cs typeface="Times New Roman" pitchFamily="18" charset="0"/>
              </a:rPr>
              <a:t>Электронная почта:</a:t>
            </a:r>
          </a:p>
          <a:p>
            <a:pPr algn="ctr"/>
            <a:r>
              <a:rPr lang="en-US" sz="2000" u="sng" dirty="0" smtClean="0">
                <a:latin typeface="Fedra Sans Pro"/>
                <a:hlinkClick r:id="rId2"/>
              </a:rPr>
              <a:t>MADOYNV</a:t>
            </a:r>
            <a:r>
              <a:rPr lang="ru-RU" sz="2000" u="sng" dirty="0" smtClean="0">
                <a:latin typeface="Fedra Sans Pro"/>
                <a:hlinkClick r:id="rId2"/>
              </a:rPr>
              <a:t>-41@</a:t>
            </a:r>
            <a:r>
              <a:rPr lang="en-US" sz="2000" u="sng" dirty="0" err="1" smtClean="0">
                <a:latin typeface="Fedra Sans Pro"/>
                <a:hlinkClick r:id="rId2"/>
              </a:rPr>
              <a:t>yandex</a:t>
            </a:r>
            <a:r>
              <a:rPr lang="ru-RU" sz="2000" u="sng" dirty="0" smtClean="0">
                <a:latin typeface="Fedra Sans Pro"/>
                <a:hlinkClick r:id="rId2"/>
              </a:rPr>
              <a:t>.</a:t>
            </a:r>
            <a:r>
              <a:rPr lang="en-US" sz="2000" u="sng" dirty="0" err="1" smtClean="0">
                <a:latin typeface="Fedra Sans Pro"/>
                <a:hlinkClick r:id="rId2"/>
              </a:rPr>
              <a:t>ru</a:t>
            </a:r>
            <a:endParaRPr lang="ru-RU" sz="2000" dirty="0" smtClean="0">
              <a:latin typeface="Fedra Sans Pro"/>
            </a:endParaRPr>
          </a:p>
          <a:p>
            <a:pPr algn="ctr"/>
            <a:r>
              <a:rPr lang="ru-RU" sz="2000" dirty="0" smtClean="0">
                <a:latin typeface="Fedra Sans Pro"/>
              </a:rPr>
              <a:t>Официальный сайт </a:t>
            </a:r>
            <a:r>
              <a:rPr lang="en-US" sz="2000" u="sng" dirty="0" smtClean="0">
                <a:latin typeface="Fedra Sans Pro"/>
                <a:hlinkClick r:id="rId3"/>
              </a:rPr>
              <a:t>http</a:t>
            </a:r>
            <a:r>
              <a:rPr lang="ru-RU" sz="2000" u="sng" dirty="0" smtClean="0">
                <a:latin typeface="Fedra Sans Pro"/>
                <a:hlinkClick r:id="rId3"/>
              </a:rPr>
              <a:t>://</a:t>
            </a:r>
            <a:r>
              <a:rPr lang="en-US" sz="2000" u="sng" dirty="0" err="1" smtClean="0">
                <a:latin typeface="Fedra Sans Pro"/>
                <a:hlinkClick r:id="rId3"/>
              </a:rPr>
              <a:t>dou</a:t>
            </a:r>
            <a:r>
              <a:rPr lang="ru-RU" sz="2000" u="sng" dirty="0" smtClean="0">
                <a:latin typeface="Fedra Sans Pro"/>
                <a:hlinkClick r:id="rId3"/>
              </a:rPr>
              <a:t>41.</a:t>
            </a:r>
            <a:r>
              <a:rPr lang="en-US" sz="2000" u="sng" dirty="0" err="1" smtClean="0">
                <a:latin typeface="Fedra Sans Pro"/>
                <a:hlinkClick r:id="rId3"/>
              </a:rPr>
              <a:t>edu</a:t>
            </a:r>
            <a:r>
              <a:rPr lang="ru-RU" sz="2000" u="sng" dirty="0" smtClean="0">
                <a:latin typeface="Fedra Sans Pro"/>
                <a:hlinkClick r:id="rId3"/>
              </a:rPr>
              <a:t>-</a:t>
            </a:r>
            <a:r>
              <a:rPr lang="en-US" sz="2000" u="sng" dirty="0" err="1" smtClean="0">
                <a:latin typeface="Fedra Sans Pro"/>
                <a:hlinkClick r:id="rId3"/>
              </a:rPr>
              <a:t>nv</a:t>
            </a:r>
            <a:r>
              <a:rPr lang="ru-RU" sz="2000" u="sng" dirty="0" smtClean="0">
                <a:latin typeface="Fedra Sans Pro"/>
                <a:hlinkClick r:id="rId3"/>
              </a:rPr>
              <a:t>.</a:t>
            </a:r>
            <a:r>
              <a:rPr lang="en-US" sz="2000" u="sng" dirty="0" err="1" smtClean="0">
                <a:latin typeface="Fedra Sans Pro"/>
                <a:hlinkClick r:id="rId3"/>
              </a:rPr>
              <a:t>ru</a:t>
            </a:r>
            <a:r>
              <a:rPr lang="ru-RU" sz="2000" dirty="0" smtClean="0">
                <a:latin typeface="Fedra Sans Pro"/>
              </a:rPr>
              <a:t>  </a:t>
            </a:r>
          </a:p>
          <a:p>
            <a:pPr algn="ctr"/>
            <a:r>
              <a:rPr lang="ru-RU" sz="2000" dirty="0" smtClean="0">
                <a:latin typeface="Fedra Sans Pro"/>
              </a:rPr>
              <a:t>Социальная сеть </a:t>
            </a:r>
            <a:r>
              <a:rPr lang="ru-RU" sz="2000" dirty="0" err="1" smtClean="0">
                <a:latin typeface="Fedra Sans Pro"/>
              </a:rPr>
              <a:t>Инстаграм</a:t>
            </a:r>
            <a:r>
              <a:rPr lang="ru-RU" sz="2000" dirty="0" smtClean="0">
                <a:latin typeface="Fedra Sans Pro"/>
              </a:rPr>
              <a:t> @</a:t>
            </a:r>
            <a:r>
              <a:rPr lang="en-US" sz="2000" dirty="0" err="1" smtClean="0">
                <a:latin typeface="Fedra Sans Pro"/>
              </a:rPr>
              <a:t>madou</a:t>
            </a:r>
            <a:r>
              <a:rPr lang="ru-RU" sz="2000" dirty="0" smtClean="0">
                <a:latin typeface="Fedra Sans Pro"/>
              </a:rPr>
              <a:t>_41_</a:t>
            </a:r>
            <a:r>
              <a:rPr lang="en-US" sz="2000" dirty="0" err="1" smtClean="0">
                <a:latin typeface="Fedra Sans Pro"/>
              </a:rPr>
              <a:t>rosinka</a:t>
            </a:r>
            <a:r>
              <a:rPr lang="ru-RU" sz="2000" dirty="0" smtClean="0">
                <a:latin typeface="Fedra Sans Pro"/>
              </a:rPr>
              <a:t> </a:t>
            </a:r>
            <a:endParaRPr lang="en-US" sz="2000" b="1" i="1" dirty="0">
              <a:solidFill>
                <a:srgbClr val="C00000"/>
              </a:solidFill>
              <a:latin typeface="Fedra Sans Pro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89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07430" y="908720"/>
            <a:ext cx="12166603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КРАТКАЯ СПРАВКА ОБ Образовательной Организации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504917" y="2178945"/>
            <a:ext cx="11211863" cy="467191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608354" indent="-608354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endParaRPr lang="ru-RU" altLang="ru-RU" sz="3193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820B59B-9B85-4CED-A43F-15906BCFB37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478" y="2348880"/>
            <a:ext cx="3258029" cy="2585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2" descr="C:\Users\User-Zav\Desktop\среда платные\фото здания Северн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878" y="2276872"/>
            <a:ext cx="374441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Acer\Downloads\Фото здания Интернациональная\Фото здания Интернациональная\20200915_1651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326" y="2420888"/>
            <a:ext cx="3472344" cy="2585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4571926" y="5517232"/>
            <a:ext cx="3024336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14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Здание: ул. Северная, д. 9а</a:t>
            </a:r>
            <a:endParaRPr lang="ru-RU" altLang="ru-RU" sz="1400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683494" y="5517232"/>
            <a:ext cx="3168352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14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Здание: ул. Дзержинского, д. 8</a:t>
            </a:r>
            <a:endParaRPr lang="ru-RU" altLang="ru-RU" sz="1400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8100318" y="5517232"/>
            <a:ext cx="3456384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14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Здание: ул. Интернациональная, д. 39а</a:t>
            </a:r>
            <a:endParaRPr lang="ru-RU" altLang="ru-RU" sz="1400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</p:txBody>
      </p:sp>
      <p:sp>
        <p:nvSpPr>
          <p:cNvPr id="10" name="Shape 207"/>
          <p:cNvSpPr>
            <a:spLocks noChangeArrowheads="1"/>
          </p:cNvSpPr>
          <p:nvPr/>
        </p:nvSpPr>
        <p:spPr bwMode="auto">
          <a:xfrm>
            <a:off x="11700718" y="6597352"/>
            <a:ext cx="467470" cy="28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altLang="ru-RU" sz="1863" dirty="0" smtClean="0">
                <a:solidFill>
                  <a:schemeClr val="bg1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 panose="020B0303040000020004" pitchFamily="34" charset="0"/>
                <a:sym typeface="Fedra Sans Pro Light" pitchFamily="34" charset="0"/>
              </a:rPr>
              <a:t>2</a:t>
            </a:r>
            <a:endParaRPr lang="ru-RU" altLang="ru-RU" sz="1863" dirty="0">
              <a:solidFill>
                <a:schemeClr val="bg1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 panose="020B0303040000020004" pitchFamily="34" charset="0"/>
              <a:sym typeface="Fedra Sans Pro Ligh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0563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585" y="785794"/>
            <a:ext cx="12166603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24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КРАТКАЯ СПРАВКА ОБ Образовательной Организации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654806" y="1142984"/>
            <a:ext cx="11211863" cy="517597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608354" indent="-608354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Fedra Sans Pro Book" panose="020B0504040000020004" pitchFamily="34" charset="0"/>
              <a:buChar char="•"/>
            </a:pPr>
            <a:r>
              <a:rPr lang="ru-RU" altLang="ru-RU" sz="1400" dirty="0" err="1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Социокультурное</a:t>
            </a:r>
            <a:r>
              <a:rPr lang="ru-RU" altLang="ru-RU" sz="1400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 </a:t>
            </a:r>
            <a:r>
              <a:rPr lang="ru-RU" altLang="ru-RU" sz="1400" dirty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окружение </a:t>
            </a:r>
            <a:r>
              <a:rPr lang="ru-RU" altLang="ru-RU" sz="1400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ОО</a:t>
            </a:r>
            <a:endParaRPr lang="ru-RU" altLang="ru-RU" sz="1400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54806" y="1428736"/>
          <a:ext cx="11161240" cy="5059399"/>
        </p:xfrm>
        <a:graphic>
          <a:graphicData uri="http://schemas.openxmlformats.org/drawingml/2006/table">
            <a:tbl>
              <a:tblPr/>
              <a:tblGrid>
                <a:gridCol w="599952"/>
                <a:gridCol w="5160688"/>
                <a:gridCol w="5400600"/>
              </a:tblGrid>
              <a:tr h="441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Fedra Sans Pro"/>
                          <a:ea typeface="Times New Roman"/>
                          <a:cs typeface="Times New Roman" pitchFamily="18" charset="0"/>
                        </a:rPr>
                        <a:t>№ </a:t>
                      </a:r>
                      <a:r>
                        <a:rPr lang="ru-RU" sz="1400" b="1" dirty="0" err="1">
                          <a:latin typeface="Fedra Sans Pro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dirty="0">
                          <a:latin typeface="Fedra Sans Pro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 err="1">
                          <a:latin typeface="Fedra Sans Pro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latin typeface="Fedra Sans Pro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Fedra Sans Pro"/>
                          <a:ea typeface="Times New Roman"/>
                          <a:cs typeface="Times New Roman" pitchFamily="18" charset="0"/>
                        </a:rPr>
                        <a:t>Организации - </a:t>
                      </a:r>
                      <a:r>
                        <a:rPr lang="ru-RU" sz="1400" b="1" dirty="0" smtClean="0">
                          <a:latin typeface="Fedra Sans Pro"/>
                          <a:ea typeface="Times New Roman"/>
                          <a:cs typeface="Times New Roman" pitchFamily="18" charset="0"/>
                        </a:rPr>
                        <a:t>соисполнители</a:t>
                      </a:r>
                      <a:endParaRPr lang="ru-RU" sz="1200" dirty="0">
                        <a:latin typeface="Fedra Sans Pro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Fedra Sans Pro"/>
                          <a:ea typeface="Times New Roman"/>
                          <a:cs typeface="Times New Roman" pitchFamily="18" charset="0"/>
                        </a:rPr>
                        <a:t>Функции</a:t>
                      </a:r>
                      <a:endParaRPr lang="ru-RU" sz="1200" dirty="0">
                        <a:latin typeface="Fedra Sans Pro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Fedra Sans Pro"/>
                          <a:ea typeface="Times New Roman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latin typeface="Fedra Sans Pro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Fedra Sans Pro"/>
                          <a:ea typeface="+mn-ea"/>
                          <a:cs typeface="Times New Roman" pitchFamily="18" charset="0"/>
                        </a:rPr>
                        <a:t>Общеобразовательные организации: МБОУ «СШ №43», МБОУ «СШ №23», МБОУ «СШ №40»</a:t>
                      </a:r>
                      <a:endParaRPr lang="ru-RU" sz="1400" dirty="0">
                        <a:latin typeface="Fedra Sans Pro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Fedra Sans Pro"/>
                          <a:ea typeface="+mn-ea"/>
                          <a:cs typeface="Times New Roman" pitchFamily="18" charset="0"/>
                        </a:rPr>
                        <a:t>обеспечение преемственности образования</a:t>
                      </a:r>
                      <a:endParaRPr lang="ru-RU" sz="1400" dirty="0">
                        <a:latin typeface="Fedra Sans Pro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Fedra Sans Pro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latin typeface="Fedra Sans Pro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Fedra Sans Pro"/>
                          <a:ea typeface="+mn-ea"/>
                          <a:cs typeface="Times New Roman" pitchFamily="18" charset="0"/>
                        </a:rPr>
                        <a:t>Муниципальные организации дополнительного образования детей: МУДОД ЦДТ, МАУ ДО г. Нижневартовска «ЦДТ», МБОУ ДОД  «Центр детского и юношеского технического творчества «Патриот» </a:t>
                      </a:r>
                      <a:endParaRPr lang="ru-RU" sz="1400" dirty="0">
                        <a:latin typeface="Fedra Sans Pro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Fedra Sans Pro"/>
                          <a:ea typeface="+mn-ea"/>
                          <a:cs typeface="Times New Roman" pitchFamily="18" charset="0"/>
                        </a:rPr>
                        <a:t>участие в городских мероприятиях</a:t>
                      </a:r>
                      <a:endParaRPr lang="ru-RU" sz="1400" dirty="0">
                        <a:latin typeface="Fedra Sans Pro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Fedra Sans Pro"/>
                          <a:ea typeface="Times New Roman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latin typeface="Fedra Sans Pro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Fedra Sans Pro"/>
                          <a:ea typeface="+mn-ea"/>
                          <a:cs typeface="Times New Roman" pitchFamily="18" charset="0"/>
                        </a:rPr>
                        <a:t>МАОУ ДОД г. Нижневартовска «ДШИ №3» </a:t>
                      </a:r>
                      <a:endParaRPr lang="ru-RU" sz="1400" dirty="0">
                        <a:latin typeface="Fedra Sans Pro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Fedra Sans Pro"/>
                          <a:ea typeface="+mn-ea"/>
                          <a:cs typeface="Times New Roman" pitchFamily="18" charset="0"/>
                        </a:rPr>
                        <a:t>развитие творческого потенциала обучающихся</a:t>
                      </a:r>
                      <a:endParaRPr lang="ru-RU" sz="1400" dirty="0">
                        <a:latin typeface="Fedra Sans Pro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Fedra Sans Pro"/>
                          <a:ea typeface="Times New Roman"/>
                          <a:cs typeface="Times New Roman" pitchFamily="18" charset="0"/>
                        </a:rPr>
                        <a:t>4.</a:t>
                      </a:r>
                      <a:endParaRPr lang="ru-RU" sz="1400" dirty="0">
                        <a:latin typeface="Fedra Sans Pro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Fedra Sans Pro"/>
                          <a:ea typeface="+mn-ea"/>
                          <a:cs typeface="Times New Roman" pitchFamily="18" charset="0"/>
                        </a:rPr>
                        <a:t>Спортивные организации: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Fedra Sans Pro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Fedra Sans Pro"/>
                          <a:ea typeface="+mn-ea"/>
                          <a:cs typeface="Times New Roman" pitchFamily="18" charset="0"/>
                        </a:rPr>
                        <a:t>МАУДО г. Нижневартовска «СДЮСШОР», спортивно-оздоровительный комплекс «Олимпия»  </a:t>
                      </a:r>
                      <a:endParaRPr lang="ru-RU" sz="1400" dirty="0">
                        <a:latin typeface="Fedra Sans Pro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Fedra Sans Pro"/>
                          <a:ea typeface="+mn-ea"/>
                          <a:cs typeface="Times New Roman" pitchFamily="18" charset="0"/>
                        </a:rPr>
                        <a:t>занятия с воспитанниками по физическому развитию, участие в городских спортивных мероприятиях</a:t>
                      </a:r>
                      <a:endParaRPr lang="ru-RU" sz="1400" dirty="0">
                        <a:latin typeface="Fedra Sans Pro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Fedra Sans Pro"/>
                          <a:ea typeface="Times New Roman"/>
                          <a:cs typeface="Times New Roman" pitchFamily="18" charset="0"/>
                        </a:rPr>
                        <a:t>5.</a:t>
                      </a:r>
                      <a:endParaRPr lang="ru-RU" sz="1400" dirty="0">
                        <a:latin typeface="Fedra Sans Pro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Fedra Sans Pro"/>
                          <a:ea typeface="+mn-ea"/>
                          <a:cs typeface="Times New Roman" pitchFamily="18" charset="0"/>
                        </a:rPr>
                        <a:t>ОГИБДД  УМВД России по г. Нижневартовску </a:t>
                      </a:r>
                      <a:endParaRPr lang="ru-RU" sz="1400" dirty="0">
                        <a:latin typeface="Fedra Sans Pro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Fedra Sans Pro"/>
                          <a:ea typeface="+mn-ea"/>
                          <a:cs typeface="Times New Roman" pitchFamily="18" charset="0"/>
                        </a:rPr>
                        <a:t>организация работы по профилактике ДДТТ</a:t>
                      </a:r>
                      <a:endParaRPr lang="ru-RU" sz="1400" dirty="0">
                        <a:latin typeface="Fedra Sans Pro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Fedra Sans Pro"/>
                          <a:ea typeface="Times New Roman"/>
                          <a:cs typeface="Times New Roman" pitchFamily="18" charset="0"/>
                        </a:rPr>
                        <a:t>6.</a:t>
                      </a:r>
                      <a:endParaRPr lang="ru-RU" sz="1200" dirty="0">
                        <a:latin typeface="Fedra Sans Pro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Fedra Sans Pro"/>
                          <a:ea typeface="+mn-ea"/>
                          <a:cs typeface="Times New Roman" pitchFamily="18" charset="0"/>
                        </a:rPr>
                        <a:t>МБУ «Центр национальных культур» </a:t>
                      </a:r>
                      <a:endParaRPr lang="ru-RU" sz="1400" dirty="0">
                        <a:latin typeface="Fedra Sans Pro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Fedra Sans Pro"/>
                          <a:ea typeface="+mn-ea"/>
                          <a:cs typeface="Times New Roman" pitchFamily="18" charset="0"/>
                        </a:rPr>
                        <a:t>приобщение к татарской национальной культуре</a:t>
                      </a:r>
                      <a:endParaRPr lang="ru-RU" sz="1400" dirty="0">
                        <a:latin typeface="Fedra Sans Pro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Fedra Sans Pro"/>
                          <a:ea typeface="Times New Roman"/>
                          <a:cs typeface="Times New Roman" pitchFamily="18" charset="0"/>
                        </a:rPr>
                        <a:t>7.</a:t>
                      </a:r>
                      <a:endParaRPr lang="ru-RU" sz="1200" dirty="0">
                        <a:latin typeface="Fedra Sans Pro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Fedra Sans Pro"/>
                          <a:ea typeface="+mn-ea"/>
                          <a:cs typeface="Times New Roman" pitchFamily="18" charset="0"/>
                        </a:rPr>
                        <a:t>МАУ г. Нижневартовска «Городской драматический театр» </a:t>
                      </a:r>
                      <a:endParaRPr lang="ru-RU" sz="1400" dirty="0">
                        <a:latin typeface="Fedra Sans Pro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Fedra Sans Pro"/>
                          <a:ea typeface="+mn-ea"/>
                          <a:cs typeface="Times New Roman" pitchFamily="18" charset="0"/>
                        </a:rPr>
                        <a:t>обеспечение единства взаимосвязанных воспитательных пространств – театрального и образовательного</a:t>
                      </a:r>
                      <a:endParaRPr lang="ru-RU" sz="1400" dirty="0">
                        <a:latin typeface="Fedra Sans Pro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Fedra Sans Pro"/>
                          <a:ea typeface="Times New Roman"/>
                          <a:cs typeface="Times New Roman" pitchFamily="18" charset="0"/>
                        </a:rPr>
                        <a:t>8.</a:t>
                      </a:r>
                      <a:endParaRPr lang="ru-RU" sz="1200" dirty="0">
                        <a:latin typeface="Fedra Sans Pro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Fedra Sans Pro"/>
                          <a:ea typeface="+mn-ea"/>
                          <a:cs typeface="Times New Roman" pitchFamily="18" charset="0"/>
                        </a:rPr>
                        <a:t>Управление по опеке и попечительству</a:t>
                      </a:r>
                      <a:endParaRPr lang="ru-RU" sz="1400" dirty="0">
                        <a:latin typeface="Fedra Sans Pro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Fedra Sans Pro"/>
                          <a:ea typeface="+mn-ea"/>
                          <a:cs typeface="Times New Roman" pitchFamily="18" charset="0"/>
                        </a:rPr>
                        <a:t>организация работы по обеспечению защиты прав и законных интересов несовершеннолетних в случаях, установленных действующим законодательством</a:t>
                      </a:r>
                      <a:endParaRPr lang="ru-RU" sz="1400" dirty="0">
                        <a:latin typeface="Fedra Sans Pro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Fedra Sans Pro"/>
                          <a:ea typeface="Times New Roman"/>
                          <a:cs typeface="Times New Roman" pitchFamily="18" charset="0"/>
                        </a:rPr>
                        <a:t>9.</a:t>
                      </a:r>
                      <a:endParaRPr lang="ru-RU" sz="1200" dirty="0">
                        <a:latin typeface="Fedra Sans Pro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Fedra Sans Pro"/>
                          <a:ea typeface="+mn-ea"/>
                          <a:cs typeface="Times New Roman" pitchFamily="18" charset="0"/>
                        </a:rPr>
                        <a:t>УСО ХМАО –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Fedra Sans Pro"/>
                          <a:ea typeface="+mn-ea"/>
                          <a:cs typeface="Times New Roman" pitchFamily="18" charset="0"/>
                        </a:rPr>
                        <a:t>Югры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Fedra Sans Pro"/>
                          <a:ea typeface="+mn-ea"/>
                          <a:cs typeface="Times New Roman" pitchFamily="18" charset="0"/>
                        </a:rPr>
                        <a:t> «Центр социальной помощи семье и детям «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Fedra Sans Pro"/>
                          <a:ea typeface="+mn-ea"/>
                          <a:cs typeface="Times New Roman" pitchFamily="18" charset="0"/>
                        </a:rPr>
                        <a:t>Кардея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Fedra Sans Pro"/>
                          <a:ea typeface="+mn-ea"/>
                          <a:cs typeface="Times New Roman" pitchFamily="18" charset="0"/>
                        </a:rPr>
                        <a:t>» </a:t>
                      </a:r>
                      <a:endParaRPr lang="ru-RU" sz="1400" dirty="0">
                        <a:latin typeface="Fedra Sans Pro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Fedra Sans Pro"/>
                          <a:ea typeface="+mn-ea"/>
                          <a:cs typeface="Times New Roman" pitchFamily="18" charset="0"/>
                        </a:rPr>
                        <a:t>проведение совместных мероприятий</a:t>
                      </a:r>
                      <a:endParaRPr lang="ru-RU" sz="1400" dirty="0">
                        <a:latin typeface="Fedra Sans Pro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Fedra Sans Pro"/>
                          <a:ea typeface="Times New Roman"/>
                          <a:cs typeface="Times New Roman" pitchFamily="18" charset="0"/>
                        </a:rPr>
                        <a:t>10.</a:t>
                      </a:r>
                      <a:endParaRPr lang="ru-RU" sz="1200" dirty="0">
                        <a:latin typeface="Fedra Sans Pro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Fedra Sans Pro"/>
                          <a:ea typeface="Times New Roman"/>
                          <a:cs typeface="Times New Roman" pitchFamily="18" charset="0"/>
                        </a:rPr>
                        <a:t>БУ «</a:t>
                      </a:r>
                      <a:r>
                        <a:rPr lang="ru-RU" sz="1400" dirty="0" err="1" smtClean="0">
                          <a:latin typeface="Fedra Sans Pro"/>
                          <a:ea typeface="Times New Roman"/>
                          <a:cs typeface="Times New Roman" pitchFamily="18" charset="0"/>
                        </a:rPr>
                        <a:t>Нижневартовская</a:t>
                      </a:r>
                      <a:r>
                        <a:rPr lang="ru-RU" sz="1400" dirty="0" smtClean="0">
                          <a:latin typeface="Fedra Sans Pro"/>
                          <a:ea typeface="Times New Roman"/>
                          <a:cs typeface="Times New Roman" pitchFamily="18" charset="0"/>
                        </a:rPr>
                        <a:t> городская детская поликлиника»</a:t>
                      </a:r>
                      <a:endParaRPr lang="ru-RU" sz="1400" dirty="0">
                        <a:latin typeface="Fedra Sans Pro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Fedra Sans Pro"/>
                          <a:ea typeface="Times New Roman"/>
                          <a:cs typeface="Times New Roman" pitchFamily="18" charset="0"/>
                        </a:rPr>
                        <a:t>медицинское обеспечение воспитанников и соблюдение санитарно-эпидемиологических правил и нормативов в ДОО</a:t>
                      </a:r>
                      <a:endParaRPr lang="ru-RU" sz="1400" dirty="0">
                        <a:latin typeface="Fedra Sans Pro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hape 207"/>
          <p:cNvSpPr>
            <a:spLocks noChangeArrowheads="1"/>
          </p:cNvSpPr>
          <p:nvPr/>
        </p:nvSpPr>
        <p:spPr bwMode="auto">
          <a:xfrm>
            <a:off x="11700718" y="6597352"/>
            <a:ext cx="467470" cy="28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altLang="ru-RU" sz="1863" dirty="0" smtClean="0">
                <a:solidFill>
                  <a:schemeClr val="bg1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 panose="020B0303040000020004" pitchFamily="34" charset="0"/>
                <a:sym typeface="Fedra Sans Pro Light" pitchFamily="34" charset="0"/>
              </a:rPr>
              <a:t>3</a:t>
            </a:r>
            <a:endParaRPr lang="ru-RU" altLang="ru-RU" sz="1863" dirty="0">
              <a:solidFill>
                <a:schemeClr val="bg1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 panose="020B0303040000020004" pitchFamily="34" charset="0"/>
              <a:sym typeface="Fedra Sans Pro Ligh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0563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07430" y="908720"/>
            <a:ext cx="12166603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24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КРАТКАЯ СПРАВКА ОБ Образовательной Организации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511930" y="1428736"/>
            <a:ext cx="11211863" cy="500066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608354" indent="-608354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Fedra Sans Pro Book" panose="020B0504040000020004" pitchFamily="34" charset="0"/>
              <a:buChar char="•"/>
            </a:pPr>
            <a:r>
              <a:rPr lang="ru-RU" altLang="ru-RU" sz="1400" dirty="0" smtClean="0">
                <a:latin typeface="Fedra Sans Pro"/>
                <a:ea typeface="Fedra Sans Pro Light" panose="020B0303040000020004" pitchFamily="34" charset="0"/>
                <a:cs typeface="Fedra Sans Pro Light"/>
              </a:rPr>
              <a:t>Имеющийся </a:t>
            </a:r>
            <a:r>
              <a:rPr lang="ru-RU" altLang="ru-RU" sz="1400" dirty="0">
                <a:latin typeface="Fedra Sans Pro"/>
                <a:ea typeface="Fedra Sans Pro Light" panose="020B0303040000020004" pitchFamily="34" charset="0"/>
                <a:cs typeface="Fedra Sans Pro Light"/>
              </a:rPr>
              <a:t>опыт по теме </a:t>
            </a:r>
            <a:r>
              <a:rPr lang="ru-RU" altLang="ru-RU" sz="1400" dirty="0" smtClean="0">
                <a:latin typeface="Fedra Sans Pro"/>
                <a:ea typeface="Fedra Sans Pro Light" panose="020B0303040000020004" pitchFamily="34" charset="0"/>
                <a:cs typeface="Fedra Sans Pro Light"/>
              </a:rPr>
              <a:t>проекта</a:t>
            </a:r>
          </a:p>
          <a:p>
            <a:pPr algn="just"/>
            <a:r>
              <a:rPr lang="ru-RU" sz="1200" dirty="0" smtClean="0">
                <a:latin typeface="Fedra Sans Pro"/>
              </a:rPr>
              <a:t>	1. МАДОУ г. Нижневартовска ДС №41 «Росинка» приняло очное участие в </a:t>
            </a:r>
            <a:r>
              <a:rPr lang="ru-RU" sz="1200" dirty="0" err="1" smtClean="0">
                <a:latin typeface="Fedra Sans Pro"/>
              </a:rPr>
              <a:t>лонгитюдном</a:t>
            </a:r>
            <a:r>
              <a:rPr lang="ru-RU" sz="1200" dirty="0" smtClean="0">
                <a:latin typeface="Fedra Sans Pro"/>
              </a:rPr>
              <a:t> исследовании качества дошкольного образования на период 2017-2018 годы (приказ департамента образования и молодежной политики Ханты-Мансийского автономного округа – </a:t>
            </a:r>
            <a:r>
              <a:rPr lang="ru-RU" sz="1200" dirty="0" err="1" smtClean="0">
                <a:latin typeface="Fedra Sans Pro"/>
              </a:rPr>
              <a:t>Югры</a:t>
            </a:r>
            <a:r>
              <a:rPr lang="ru-RU" sz="1200" dirty="0" smtClean="0">
                <a:latin typeface="Fedra Sans Pro"/>
              </a:rPr>
              <a:t> от 06.09.2017 № 1362 «Об утверждении перечня организаций, осуществляющих образовательную деятельность по реализации образовательных программ дошкольного образования, Ханты-Мансийского автономного округа – </a:t>
            </a:r>
            <a:r>
              <a:rPr lang="ru-RU" sz="1200" dirty="0" err="1" smtClean="0">
                <a:latin typeface="Fedra Sans Pro"/>
              </a:rPr>
              <a:t>Югры</a:t>
            </a:r>
            <a:r>
              <a:rPr lang="ru-RU" sz="1200" dirty="0" smtClean="0">
                <a:latin typeface="Fedra Sans Pro"/>
              </a:rPr>
              <a:t>, участвующих в </a:t>
            </a:r>
            <a:r>
              <a:rPr lang="ru-RU" sz="1200" dirty="0" err="1" smtClean="0">
                <a:latin typeface="Fedra Sans Pro"/>
              </a:rPr>
              <a:t>лонгитюдном</a:t>
            </a:r>
            <a:r>
              <a:rPr lang="ru-RU" sz="1200" dirty="0" smtClean="0">
                <a:latin typeface="Fedra Sans Pro"/>
              </a:rPr>
              <a:t> исследовании качества дошкольного образования на период 2017-2018 годы»);</a:t>
            </a:r>
          </a:p>
          <a:p>
            <a:pPr algn="just"/>
            <a:r>
              <a:rPr lang="ru-RU" sz="1200" dirty="0" smtClean="0">
                <a:latin typeface="Fedra Sans Pro"/>
              </a:rPr>
              <a:t>	2. МАДОУ г. Нижневартовска ДС №41 «Росинка» приняло очное участие в реализации системы оценки качества дошкольного образования (приказ департамента образования и молодежной политики Ханты-Мансийского автономного округа – </a:t>
            </a:r>
            <a:r>
              <a:rPr lang="ru-RU" sz="1200" dirty="0" err="1" smtClean="0">
                <a:latin typeface="Fedra Sans Pro"/>
              </a:rPr>
              <a:t>Югры</a:t>
            </a:r>
            <a:r>
              <a:rPr lang="ru-RU" sz="1200" dirty="0" smtClean="0">
                <a:latin typeface="Fedra Sans Pro"/>
              </a:rPr>
              <a:t> от 05.10.2017 № 1502 «О мероприятиях по развитию системы оценки качества дошкольного образования в организациях, осуществляющих образовательную деятельность по реализации образовательных программ дошкольного образования, Ханты-Мансийского автономного округа – </a:t>
            </a:r>
            <a:r>
              <a:rPr lang="ru-RU" sz="1200" dirty="0" err="1" smtClean="0">
                <a:latin typeface="Fedra Sans Pro"/>
              </a:rPr>
              <a:t>Югры</a:t>
            </a:r>
            <a:r>
              <a:rPr lang="ru-RU" sz="1200" dirty="0" smtClean="0">
                <a:latin typeface="Fedra Sans Pro"/>
              </a:rPr>
              <a:t>»). По результатам - участие в семинаре «Развитие системы оценки качества дошкольного образования в Ханты-Мансийском автономном округе – </a:t>
            </a:r>
            <a:r>
              <a:rPr lang="ru-RU" sz="1200" dirty="0" err="1" smtClean="0">
                <a:latin typeface="Fedra Sans Pro"/>
              </a:rPr>
              <a:t>Югре</a:t>
            </a:r>
            <a:r>
              <a:rPr lang="ru-RU" sz="1200" dirty="0" smtClean="0">
                <a:latin typeface="Fedra Sans Pro"/>
              </a:rPr>
              <a:t>» 15 ноября 2017 года в городе Ханты-Мансийск.</a:t>
            </a:r>
          </a:p>
          <a:p>
            <a:pPr algn="just"/>
            <a:r>
              <a:rPr lang="ru-RU" sz="1200" dirty="0" smtClean="0">
                <a:latin typeface="Fedra Sans Pro"/>
              </a:rPr>
              <a:t>	3. Статус региональная </a:t>
            </a:r>
            <a:r>
              <a:rPr lang="ru-RU" sz="1200" dirty="0" err="1" smtClean="0">
                <a:latin typeface="Fedra Sans Pro"/>
              </a:rPr>
              <a:t>пилотная</a:t>
            </a:r>
            <a:r>
              <a:rPr lang="ru-RU" sz="1200" dirty="0" smtClean="0">
                <a:latin typeface="Fedra Sans Pro"/>
              </a:rPr>
              <a:t> площадка по апробации образовательной программы «Югорский трамплин»</a:t>
            </a:r>
            <a:r>
              <a:rPr lang="ru-RU" sz="1200" i="1" dirty="0" smtClean="0">
                <a:latin typeface="Fedra Sans Pro"/>
              </a:rPr>
              <a:t> </a:t>
            </a:r>
            <a:r>
              <a:rPr lang="ru-RU" sz="1200" dirty="0" smtClean="0">
                <a:latin typeface="Fedra Sans Pro"/>
              </a:rPr>
              <a:t>(приказ Департамента образования и молодежной политики ХМАО – </a:t>
            </a:r>
            <a:r>
              <a:rPr lang="ru-RU" sz="1200" dirty="0" err="1" smtClean="0">
                <a:latin typeface="Fedra Sans Pro"/>
              </a:rPr>
              <a:t>Югры</a:t>
            </a:r>
            <a:r>
              <a:rPr lang="ru-RU" sz="1200" dirty="0" smtClean="0">
                <a:latin typeface="Fedra Sans Pro"/>
              </a:rPr>
              <a:t> от 05.02.2014г № 111 « О присвоении статуса </a:t>
            </a:r>
            <a:r>
              <a:rPr lang="ru-RU" sz="1200" dirty="0" err="1" smtClean="0">
                <a:latin typeface="Fedra Sans Pro"/>
              </a:rPr>
              <a:t>пилотных</a:t>
            </a:r>
            <a:r>
              <a:rPr lang="ru-RU" sz="1200" dirty="0" smtClean="0">
                <a:latin typeface="Fedra Sans Pro"/>
              </a:rPr>
              <a:t> площадок по апробации образовательной программы «Югорский трамплин и проекта «Разработка региональных моделей оценки качества дошкольного образования» образовательным организациям, реализующим образовательные программы дошкольного образования, расположенным на территории ХМАО – </a:t>
            </a:r>
            <a:r>
              <a:rPr lang="ru-RU" sz="1200" dirty="0" err="1" smtClean="0">
                <a:latin typeface="Fedra Sans Pro"/>
              </a:rPr>
              <a:t>Югры</a:t>
            </a:r>
            <a:r>
              <a:rPr lang="ru-RU" sz="1200" dirty="0" smtClean="0">
                <a:latin typeface="Fedra Sans Pro"/>
              </a:rPr>
              <a:t>, в 2014, 2015 годах»).</a:t>
            </a:r>
          </a:p>
          <a:p>
            <a:pPr algn="just"/>
            <a:r>
              <a:rPr lang="ru-RU" sz="1200" dirty="0" smtClean="0">
                <a:latin typeface="Fedra Sans Pro"/>
              </a:rPr>
              <a:t>	4. Статус региональная </a:t>
            </a:r>
            <a:r>
              <a:rPr lang="ru-RU" sz="1200" dirty="0" err="1" smtClean="0">
                <a:latin typeface="Fedra Sans Pro"/>
              </a:rPr>
              <a:t>пилотная</a:t>
            </a:r>
            <a:r>
              <a:rPr lang="ru-RU" sz="1200" dirty="0" smtClean="0">
                <a:latin typeface="Fedra Sans Pro"/>
              </a:rPr>
              <a:t> площадка по введению ФГОС ДО (приказ Департамента образования и молодежной политики ХМАО – </a:t>
            </a:r>
            <a:r>
              <a:rPr lang="ru-RU" sz="1200" dirty="0" err="1" smtClean="0">
                <a:latin typeface="Fedra Sans Pro"/>
              </a:rPr>
              <a:t>Югры</a:t>
            </a:r>
            <a:r>
              <a:rPr lang="ru-RU" sz="1200" dirty="0" smtClean="0">
                <a:latin typeface="Fedra Sans Pro"/>
              </a:rPr>
              <a:t> от 05.02.2014г № 112 «О введении в действие федерального государственного образовательного стандарта дошкольного образования в образовательных организациях, реализующих образовательные программы дошкольного образования, ХМАО – </a:t>
            </a:r>
            <a:r>
              <a:rPr lang="ru-RU" sz="1200" dirty="0" err="1" smtClean="0">
                <a:latin typeface="Fedra Sans Pro"/>
              </a:rPr>
              <a:t>Югры</a:t>
            </a:r>
            <a:r>
              <a:rPr lang="ru-RU" sz="1200" dirty="0" smtClean="0">
                <a:latin typeface="Fedra Sans Pro"/>
              </a:rPr>
              <a:t>»).</a:t>
            </a:r>
          </a:p>
          <a:p>
            <a:pPr algn="just"/>
            <a:r>
              <a:rPr lang="ru-RU" sz="1200" dirty="0" smtClean="0">
                <a:latin typeface="Fedra Sans Pro"/>
              </a:rPr>
              <a:t>	5. Статус федеральная инновационная площадка по реализации проекта «Модель осуществления основной деятельности автономного дошкольного образовательного учреждения в условиях  реорганизации» (Приказ Министерства образования и науки Российской Федерации от 30 декабря 2013г № 1425 «О федеральных инновационных площадках»).</a:t>
            </a:r>
          </a:p>
          <a:p>
            <a:pPr algn="just"/>
            <a:r>
              <a:rPr lang="ru-RU" sz="1200" dirty="0" smtClean="0">
                <a:latin typeface="Fedra Sans Pro"/>
              </a:rPr>
              <a:t>	6. МАДОУ г. Нижневартовска ДС №41 «Росинка» осуществляет инновационную деятельность в статусе: городской ресурсный методический центр по актуальному направлению развития системы образования: «Развитие кадрового потенциала» с 2013 года.</a:t>
            </a:r>
          </a:p>
          <a:p>
            <a:pPr algn="just"/>
            <a:r>
              <a:rPr lang="ru-RU" sz="1200" dirty="0" smtClean="0">
                <a:latin typeface="Fedra Sans Pro"/>
              </a:rPr>
              <a:t>	7. МАДОУ г. Нижневартовска ДС №41 «Росинка» является </a:t>
            </a:r>
            <a:r>
              <a:rPr lang="ru-RU" sz="1200" dirty="0" err="1" smtClean="0">
                <a:latin typeface="Fedra Sans Pro"/>
              </a:rPr>
              <a:t>пилотной</a:t>
            </a:r>
            <a:r>
              <a:rPr lang="ru-RU" sz="1200" dirty="0" smtClean="0">
                <a:latin typeface="Fedra Sans Pro"/>
              </a:rPr>
              <a:t> площадкой по реализации Соглашения о сотрудничестве между Правительством </a:t>
            </a:r>
            <a:r>
              <a:rPr lang="ru-RU" sz="1200" dirty="0" err="1" smtClean="0">
                <a:latin typeface="Fedra Sans Pro"/>
              </a:rPr>
              <a:t>ХМАО-Югры</a:t>
            </a:r>
            <a:r>
              <a:rPr lang="ru-RU" sz="1200" dirty="0" smtClean="0">
                <a:latin typeface="Fedra Sans Pro"/>
              </a:rPr>
              <a:t> и Межрегиональной благотворительной общественной организации «Социальная сеть добровольческих инициатив «</a:t>
            </a:r>
            <a:r>
              <a:rPr lang="ru-RU" sz="1200" dirty="0" err="1" smtClean="0">
                <a:latin typeface="Fedra Sans Pro"/>
              </a:rPr>
              <a:t>СоСеДИ</a:t>
            </a:r>
            <a:r>
              <a:rPr lang="ru-RU" sz="1200" dirty="0" smtClean="0">
                <a:latin typeface="Fedra Sans Pro"/>
              </a:rPr>
              <a:t>» о формировании системы профессионального обучения и добровольной сертификации нянь (работников по присмотру и уходу за детьми) в ХМАО – </a:t>
            </a:r>
            <a:r>
              <a:rPr lang="ru-RU" sz="1200" dirty="0" err="1" smtClean="0">
                <a:latin typeface="Fedra Sans Pro"/>
              </a:rPr>
              <a:t>Югре</a:t>
            </a:r>
            <a:r>
              <a:rPr lang="ru-RU" sz="1200" dirty="0" smtClean="0">
                <a:latin typeface="Fedra Sans Pro"/>
              </a:rPr>
              <a:t>».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1200" dirty="0" smtClean="0"/>
              <a:t> 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pPr marL="608354" indent="-608354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endParaRPr lang="ru-RU" altLang="ru-RU" sz="3193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sp>
        <p:nvSpPr>
          <p:cNvPr id="4" name="Shape 207"/>
          <p:cNvSpPr>
            <a:spLocks noChangeArrowheads="1"/>
          </p:cNvSpPr>
          <p:nvPr/>
        </p:nvSpPr>
        <p:spPr bwMode="auto">
          <a:xfrm>
            <a:off x="11700718" y="6597352"/>
            <a:ext cx="467470" cy="28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altLang="ru-RU" sz="1863" dirty="0" smtClean="0">
                <a:solidFill>
                  <a:schemeClr val="bg1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 panose="020B0303040000020004" pitchFamily="34" charset="0"/>
                <a:sym typeface="Fedra Sans Pro Light" pitchFamily="34" charset="0"/>
              </a:rPr>
              <a:t>4</a:t>
            </a:r>
            <a:endParaRPr lang="ru-RU" altLang="ru-RU" sz="1863" dirty="0">
              <a:solidFill>
                <a:schemeClr val="bg1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 panose="020B0303040000020004" pitchFamily="34" charset="0"/>
              <a:sym typeface="Fedra Sans Pro Ligh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0563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0558" y="1142984"/>
            <a:ext cx="1857387" cy="1394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Мои документы\с флешки моей\Мои рисунки\НАДО!!! сейчас\зоны МАДОУ\f570a2176e27d324f4c5100a8a0a1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0888" y="1214422"/>
            <a:ext cx="2288673" cy="1394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9"/>
          <p:cNvPicPr>
            <a:picLocks noChangeAspect="1"/>
          </p:cNvPicPr>
          <p:nvPr/>
        </p:nvPicPr>
        <p:blipFill>
          <a:blip r:embed="rId4" cstate="print"/>
          <a:srcRect r="4678"/>
          <a:stretch>
            <a:fillRect/>
          </a:stretch>
        </p:blipFill>
        <p:spPr bwMode="auto">
          <a:xfrm>
            <a:off x="6584160" y="1214422"/>
            <a:ext cx="1836392" cy="1346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C:\Users\User-Zav\Desktop\среда платные\IMG_13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27366" y="1214422"/>
            <a:ext cx="1931751" cy="133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9120" y="3071810"/>
            <a:ext cx="1848754" cy="1196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9" descr="G:\Луиза М\ЮГРА\ЛЕТНИЙ ЛАГЕРЬ Мы и лето\Слайд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69450" y="3071810"/>
            <a:ext cx="2272402" cy="1233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7" descr="G:\Луиза М\ЮГРА\IMG_382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4160" y="3071810"/>
            <a:ext cx="1836393" cy="1165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User-Zav\Desktop\DSC_009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27366" y="3071810"/>
            <a:ext cx="1931751" cy="1176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E:\Документы\Мои документы\Все фото\сад 2016\SAM_258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9120" y="4786322"/>
            <a:ext cx="1857387" cy="1341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0" descr="1905201192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0888" y="4786322"/>
            <a:ext cx="2272401" cy="1321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G:\фото для выступления\P101528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4160" y="4786322"/>
            <a:ext cx="1857387" cy="1303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 descr="C:\Users\Acer\Desktop\вебинар\фото\IMG-7fd29f9a6ba6b00122eb0f29716e119c-V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227366" y="4857760"/>
            <a:ext cx="1904450" cy="1274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12168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Слайд 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hape 207"/>
          <p:cNvSpPr>
            <a:spLocks noChangeArrowheads="1"/>
          </p:cNvSpPr>
          <p:nvPr/>
        </p:nvSpPr>
        <p:spPr bwMode="auto">
          <a:xfrm>
            <a:off x="11700718" y="6597352"/>
            <a:ext cx="467470" cy="28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altLang="ru-RU" sz="1863" dirty="0" smtClean="0">
                <a:solidFill>
                  <a:schemeClr val="bg1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 panose="020B0303040000020004" pitchFamily="34" charset="0"/>
                <a:sym typeface="Fedra Sans Pro Light" pitchFamily="34" charset="0"/>
              </a:rPr>
              <a:t>5</a:t>
            </a:r>
            <a:endParaRPr lang="ru-RU" altLang="ru-RU" sz="1863" dirty="0">
              <a:solidFill>
                <a:schemeClr val="bg1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 panose="020B0303040000020004" pitchFamily="34" charset="0"/>
              <a:sym typeface="Fedra Sans Pro Ligh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6771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12168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Слайд 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C:\Documents and Settings\Magistr-2\Мои документы\оснащение  музеев ФОТО\IMG_57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872" y="1214422"/>
            <a:ext cx="2592288" cy="1465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" descr="C:\Documents and Settings\User\Рабочий стол\югра.jpg"/>
          <p:cNvPicPr>
            <a:picLocks noChangeAspect="1" noChangeArrowheads="1"/>
          </p:cNvPicPr>
          <p:nvPr/>
        </p:nvPicPr>
        <p:blipFill>
          <a:blip r:embed="rId3" cstate="print"/>
          <a:srcRect l="4884" r="2295"/>
          <a:stretch>
            <a:fillRect/>
          </a:stretch>
        </p:blipFill>
        <p:spPr bwMode="auto">
          <a:xfrm>
            <a:off x="1226310" y="3000372"/>
            <a:ext cx="2592288" cy="1391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4" descr="\\SRV-FIRWOL\global\Волкова Л.М\оснащение  музеев ФОТО\P10142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6310" y="4786322"/>
            <a:ext cx="2592288" cy="1431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2" descr="S50046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9648" y="1285860"/>
            <a:ext cx="2664296" cy="1331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" descr="C:\Users\Acer\Downloads\Attachments_dilya6467@mail.ru_2021-03-12_17-44-47\rosinka-620x3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8210" y="3071810"/>
            <a:ext cx="2736304" cy="1385912"/>
          </a:xfrm>
          <a:prstGeom prst="rect">
            <a:avLst/>
          </a:prstGeom>
          <a:noFill/>
        </p:spPr>
      </p:pic>
      <p:pic>
        <p:nvPicPr>
          <p:cNvPr id="22" name="Picture 4" descr="C:\Documents and Settings\User\Рабочий стол\ВОЙСКА(1).jpg"/>
          <p:cNvPicPr>
            <a:picLocks noChangeAspect="1" noChangeArrowheads="1"/>
          </p:cNvPicPr>
          <p:nvPr/>
        </p:nvPicPr>
        <p:blipFill>
          <a:blip r:embed="rId7" cstate="print"/>
          <a:srcRect l="4536" r="4736"/>
          <a:stretch>
            <a:fillRect/>
          </a:stretch>
        </p:blipFill>
        <p:spPr bwMode="auto">
          <a:xfrm>
            <a:off x="4798210" y="4786322"/>
            <a:ext cx="2736304" cy="1366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5" descr="\\SRV-FIRWOL\global\Волкова Л.М\оснащение  музеев ФОТО\DSC_013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98672" y="1285860"/>
            <a:ext cx="2448272" cy="1273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3" descr="C:\Documents and Settings\User\Рабочий стол\русская изба.jpg"/>
          <p:cNvPicPr>
            <a:picLocks noChangeAspect="1" noChangeArrowheads="1"/>
          </p:cNvPicPr>
          <p:nvPr/>
        </p:nvPicPr>
        <p:blipFill>
          <a:blip r:embed="rId9" cstate="print"/>
          <a:srcRect l="7193" r="8884"/>
          <a:stretch>
            <a:fillRect/>
          </a:stretch>
        </p:blipFill>
        <p:spPr bwMode="auto">
          <a:xfrm>
            <a:off x="8298672" y="3000372"/>
            <a:ext cx="2520280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" descr="\\SRV-FIRWOL\global\Волкова Л.М\оснащение  музеев ФОТО\PA16878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98672" y="4857760"/>
            <a:ext cx="2529291" cy="1305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Shape 207"/>
          <p:cNvSpPr>
            <a:spLocks noChangeArrowheads="1"/>
          </p:cNvSpPr>
          <p:nvPr/>
        </p:nvSpPr>
        <p:spPr bwMode="auto">
          <a:xfrm>
            <a:off x="11700718" y="6597352"/>
            <a:ext cx="467470" cy="28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altLang="ru-RU" sz="1863" dirty="0" smtClean="0">
                <a:solidFill>
                  <a:schemeClr val="bg1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 panose="020B0303040000020004" pitchFamily="34" charset="0"/>
                <a:sym typeface="Fedra Sans Pro Light" pitchFamily="34" charset="0"/>
              </a:rPr>
              <a:t>6</a:t>
            </a:r>
            <a:endParaRPr lang="ru-RU" altLang="ru-RU" sz="1863" dirty="0">
              <a:solidFill>
                <a:schemeClr val="bg1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 panose="020B0303040000020004" pitchFamily="34" charset="0"/>
              <a:sym typeface="Fedra Sans Pro Ligh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6771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9;p3"/>
          <p:cNvSpPr txBox="1"/>
          <p:nvPr/>
        </p:nvSpPr>
        <p:spPr>
          <a:xfrm>
            <a:off x="793" y="913160"/>
            <a:ext cx="12166603" cy="99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 dirty="0">
                <a:solidFill>
                  <a:srgbClr val="00642D"/>
                </a:solidFill>
                <a:latin typeface="Rasa"/>
                <a:ea typeface="Rasa"/>
                <a:cs typeface="Rasa"/>
                <a:sym typeface="Rasa"/>
              </a:rPr>
              <a:t>РЕЗУЛЬТАТЫ И </a:t>
            </a:r>
            <a:endParaRPr lang="ru-RU" sz="3600" b="0" i="0" u="none" strike="noStrike" cap="none" dirty="0" smtClean="0">
              <a:solidFill>
                <a:srgbClr val="00642D"/>
              </a:solidFill>
              <a:latin typeface="Rasa"/>
              <a:ea typeface="Rasa"/>
              <a:cs typeface="Rasa"/>
              <a:sym typeface="Ras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 dirty="0" smtClean="0">
                <a:solidFill>
                  <a:srgbClr val="00642D"/>
                </a:solidFill>
                <a:latin typeface="Rasa"/>
                <a:ea typeface="Rasa"/>
                <a:cs typeface="Rasa"/>
                <a:sym typeface="Rasa"/>
              </a:rPr>
              <a:t>ВЫВОДЫ </a:t>
            </a:r>
            <a:r>
              <a:rPr lang="ru-RU" sz="3600" b="0" i="0" u="none" strike="noStrike" cap="none" dirty="0">
                <a:solidFill>
                  <a:srgbClr val="00642D"/>
                </a:solidFill>
                <a:latin typeface="Rasa"/>
                <a:ea typeface="Rasa"/>
                <a:cs typeface="Rasa"/>
                <a:sym typeface="Rasa"/>
              </a:rPr>
              <a:t>ИССЛЕДОВАНИЯ СРЕДЫ ОО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051646" y="1988840"/>
          <a:ext cx="7894660" cy="377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hape 207"/>
          <p:cNvSpPr>
            <a:spLocks noChangeArrowheads="1"/>
          </p:cNvSpPr>
          <p:nvPr/>
        </p:nvSpPr>
        <p:spPr bwMode="auto">
          <a:xfrm>
            <a:off x="11700718" y="6597352"/>
            <a:ext cx="467470" cy="28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altLang="ru-RU" sz="1863" dirty="0" smtClean="0">
                <a:solidFill>
                  <a:schemeClr val="bg1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 panose="020B0303040000020004" pitchFamily="34" charset="0"/>
                <a:sym typeface="Fedra Sans Pro Light" pitchFamily="34" charset="0"/>
              </a:rPr>
              <a:t>7</a:t>
            </a:r>
            <a:endParaRPr lang="ru-RU" altLang="ru-RU" sz="1863" dirty="0">
              <a:solidFill>
                <a:schemeClr val="bg1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 panose="020B0303040000020004" pitchFamily="34" charset="0"/>
              <a:sym typeface="Fedra Sans Pro Light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79438" y="1124744"/>
          <a:ext cx="6715172" cy="4847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chart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182" y="1484784"/>
            <a:ext cx="5292006" cy="4176464"/>
          </a:xfrm>
          <a:prstGeom prst="rect">
            <a:avLst/>
          </a:prstGeom>
        </p:spPr>
      </p:pic>
      <p:sp>
        <p:nvSpPr>
          <p:cNvPr id="5" name="Shape 207"/>
          <p:cNvSpPr>
            <a:spLocks noChangeArrowheads="1"/>
          </p:cNvSpPr>
          <p:nvPr/>
        </p:nvSpPr>
        <p:spPr bwMode="auto">
          <a:xfrm>
            <a:off x="11700718" y="6597352"/>
            <a:ext cx="467470" cy="28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altLang="ru-RU" sz="1863" dirty="0" smtClean="0">
                <a:solidFill>
                  <a:schemeClr val="bg1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 panose="020B0303040000020004" pitchFamily="34" charset="0"/>
                <a:sym typeface="Fedra Sans Pro Light" pitchFamily="34" charset="0"/>
              </a:rPr>
              <a:t>8</a:t>
            </a:r>
            <a:endParaRPr lang="ru-RU" altLang="ru-RU" sz="1863" dirty="0">
              <a:solidFill>
                <a:schemeClr val="bg1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 panose="020B0303040000020004" pitchFamily="34" charset="0"/>
              <a:sym typeface="Fedra Sans Pro Light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793" y="848598"/>
            <a:ext cx="12166603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КЛЮЧЕВАЯ ПРОБЛЕМА ПРОЕКТА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395461" y="1714488"/>
            <a:ext cx="11449273" cy="43924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algn="ctr">
              <a:buClr>
                <a:srgbClr val="F69200"/>
              </a:buClr>
              <a:buSzPct val="100000"/>
            </a:pPr>
            <a:r>
              <a:rPr lang="ru-RU" altLang="ru-RU" sz="2661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Определение и обоснование ключевой проблемы, </a:t>
            </a:r>
          </a:p>
          <a:p>
            <a:pPr algn="ctr">
              <a:buClr>
                <a:srgbClr val="F69200"/>
              </a:buClr>
              <a:buSzPct val="100000"/>
            </a:pPr>
            <a:r>
              <a:rPr lang="ru-RU" altLang="ru-RU" sz="2661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решаемой в рамках управленческого проекта:</a:t>
            </a:r>
          </a:p>
          <a:p>
            <a:pPr algn="ctr">
              <a:buClr>
                <a:srgbClr val="F69200"/>
              </a:buClr>
              <a:buSzPct val="100000"/>
            </a:pPr>
            <a:endParaRPr lang="ru-RU" altLang="ru-RU" sz="266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Clr>
                <a:srgbClr val="F69200"/>
              </a:buClr>
              <a:buSzPct val="100000"/>
            </a:pPr>
            <a:r>
              <a:rPr lang="ru-RU" alt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Желаемое: модернизация личностно-развивающей образовательной среды «Детский сад – территория успеха каждого ребенка»</a:t>
            </a:r>
          </a:p>
          <a:p>
            <a:pPr marL="456265" indent="-456265" algn="just"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alt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Имеющийся результат </a:t>
            </a:r>
            <a:r>
              <a:rPr lang="ru-RU" alt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ОО по теме проекта создания </a:t>
            </a:r>
            <a:r>
              <a:rPr lang="ru-RU" alt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ЛРОС: развивающая предметно-пространственная среда учреждения  создана в соответствии с ФГОС ДО, однако она  </a:t>
            </a:r>
            <a:r>
              <a:rPr lang="ru-RU" sz="20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Georgia"/>
              </a:rPr>
              <a:t>недостаточно ориентирована  на эмоционально-личностное развитие участников образовательных отношений</a:t>
            </a:r>
            <a:endParaRPr lang="ru-RU" alt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6265" indent="-456265" algn="just">
              <a:buClr>
                <a:srgbClr val="F69200"/>
              </a:buClr>
              <a:buSzPct val="100000"/>
            </a:pPr>
            <a:r>
              <a:rPr lang="ru-RU" alt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Ожидаемый результат – </a:t>
            </a:r>
            <a:r>
              <a:rPr lang="ru-RU" alt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личностно-развивающая образовательная среда, направленная на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поддержку детской одарённости и социальной успешности каждого воспитанника. </a:t>
            </a:r>
            <a:endParaRPr lang="ru-RU" alt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Clr>
                <a:srgbClr val="F69200"/>
              </a:buClr>
              <a:buSzPct val="100000"/>
            </a:pPr>
            <a:endParaRPr lang="ru-RU" altLang="ru-RU" sz="2661" b="1" dirty="0">
              <a:solidFill>
                <a:srgbClr val="2297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sp>
        <p:nvSpPr>
          <p:cNvPr id="4" name="Shape 207"/>
          <p:cNvSpPr>
            <a:spLocks noChangeArrowheads="1"/>
          </p:cNvSpPr>
          <p:nvPr/>
        </p:nvSpPr>
        <p:spPr bwMode="auto">
          <a:xfrm>
            <a:off x="11700718" y="6597352"/>
            <a:ext cx="467470" cy="28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altLang="ru-RU" sz="1863" dirty="0" smtClean="0">
                <a:solidFill>
                  <a:schemeClr val="bg1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 panose="020B0303040000020004" pitchFamily="34" charset="0"/>
                <a:sym typeface="Fedra Sans Pro Light" pitchFamily="34" charset="0"/>
              </a:rPr>
              <a:t>9</a:t>
            </a:r>
            <a:endParaRPr lang="ru-RU" altLang="ru-RU" sz="1863" dirty="0">
              <a:solidFill>
                <a:schemeClr val="bg1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 panose="020B0303040000020004" pitchFamily="34" charset="0"/>
              <a:sym typeface="Fedra Sans Pro Ligh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0465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1307</Words>
  <Application>Microsoft Office PowerPoint</Application>
  <PresentationFormat>Произвольный</PresentationFormat>
  <Paragraphs>168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Admin</cp:lastModifiedBy>
  <cp:revision>88</cp:revision>
  <dcterms:created xsi:type="dcterms:W3CDTF">2020-09-14T17:49:18Z</dcterms:created>
  <dcterms:modified xsi:type="dcterms:W3CDTF">2021-06-17T04:26:55Z</dcterms:modified>
</cp:coreProperties>
</file>