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56" r:id="rId2"/>
    <p:sldId id="258" r:id="rId3"/>
    <p:sldId id="259" r:id="rId4"/>
    <p:sldId id="260" r:id="rId5"/>
    <p:sldId id="261" r:id="rId6"/>
    <p:sldId id="262" r:id="rId7"/>
    <p:sldId id="263" r:id="rId8"/>
    <p:sldId id="264" r:id="rId9"/>
    <p:sldId id="265" r:id="rId10"/>
    <p:sldId id="267" r:id="rId11"/>
    <p:sldId id="271" r:id="rId12"/>
    <p:sldId id="270" r:id="rId13"/>
    <p:sldId id="272" r:id="rId14"/>
    <p:sldId id="273" r:id="rId15"/>
    <p:sldId id="266" r:id="rId16"/>
    <p:sldId id="276" r:id="rId17"/>
    <p:sldId id="277" r:id="rId18"/>
    <p:sldId id="279" r:id="rId19"/>
    <p:sldId id="280" r:id="rId20"/>
    <p:sldId id="281" r:id="rId21"/>
    <p:sldId id="282" r:id="rId2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8F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5B106E36-FD25-4E2D-B0AA-010F637433A0}" type="datetimeFigureOut">
              <a:rPr lang="ru-RU" smtClean="0"/>
              <a:pPr/>
              <a:t>24.12.2018</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a:lstStyle/>
          <a:p>
            <a:fld id="{725C68B6-61C2-468F-89AB-4B9F7531AA68}" type="slidenum">
              <a:rPr lang="ru-RU" smtClean="0"/>
              <a:pPr/>
              <a:t>‹#›</a:t>
            </a:fld>
            <a:endParaRPr lang="ru-RU"/>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24.12.2018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24.12.2018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24.12.2018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24.12.2018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7924800" y="6416675"/>
            <a:ext cx="762000" cy="365125"/>
          </a:xfrm>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24.12.2018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24.12.2018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24.12.2018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24.12.2018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24.12.2018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24.12.2018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5B106E36-FD25-4E2D-B0AA-010F637433A0}" type="datetimeFigureOut">
              <a:rPr lang="ru-RU" smtClean="0"/>
              <a:pPr/>
              <a:t>24.12.2018</a:t>
            </a:fld>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725C68B6-61C2-468F-89AB-4B9F7531AA68}"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71604" y="1214422"/>
            <a:ext cx="6357982" cy="3714776"/>
          </a:xfr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rmAutofit/>
            <a:scene3d>
              <a:camera prst="orthographicFront"/>
              <a:lightRig rig="soft" dir="t">
                <a:rot lat="0" lon="0" rev="2400000"/>
              </a:lightRig>
            </a:scene3d>
            <a:sp3d>
              <a:bevelT w="19050" h="12700"/>
            </a:sp3d>
          </a:bodyPr>
          <a:lstStyle/>
          <a:p>
            <a:pPr algn="ctr"/>
            <a:r>
              <a:rPr lang="ru-RU" sz="6000" b="1" dirty="0" smtClean="0">
                <a:solidFill>
                  <a:srgbClr val="7030A0"/>
                </a:solidFill>
                <a:latin typeface="Cambria" pitchFamily="18" charset="0"/>
              </a:rPr>
              <a:t>ТРИАДА: </a:t>
            </a:r>
            <a:r>
              <a:rPr lang="ru-RU" sz="6000" dirty="0" smtClean="0">
                <a:solidFill>
                  <a:srgbClr val="F8F8F8"/>
                </a:solidFill>
                <a:latin typeface="Cambria" pitchFamily="18" charset="0"/>
              </a:rPr>
              <a:t/>
            </a:r>
            <a:br>
              <a:rPr lang="ru-RU" sz="6000" dirty="0" smtClean="0">
                <a:solidFill>
                  <a:srgbClr val="F8F8F8"/>
                </a:solidFill>
                <a:latin typeface="Cambria" pitchFamily="18" charset="0"/>
              </a:rPr>
            </a:br>
            <a:r>
              <a:rPr lang="ru-RU" sz="5400" b="1" dirty="0" smtClean="0">
                <a:solidFill>
                  <a:srgbClr val="F8F8F8"/>
                </a:solidFill>
                <a:latin typeface="Cambria" pitchFamily="18" charset="0"/>
              </a:rPr>
              <a:t>МЛАДЕНЕЦ,</a:t>
            </a:r>
            <a:br>
              <a:rPr lang="ru-RU" sz="5400" b="1" dirty="0" smtClean="0">
                <a:solidFill>
                  <a:srgbClr val="F8F8F8"/>
                </a:solidFill>
                <a:latin typeface="Cambria" pitchFamily="18" charset="0"/>
              </a:rPr>
            </a:br>
            <a:r>
              <a:rPr lang="ru-RU" sz="5400" b="1" dirty="0" smtClean="0">
                <a:solidFill>
                  <a:srgbClr val="F8F8F8"/>
                </a:solidFill>
                <a:latin typeface="Cambria" pitchFamily="18" charset="0"/>
              </a:rPr>
              <a:t> РОДИТЕЛЬ, </a:t>
            </a:r>
            <a:br>
              <a:rPr lang="ru-RU" sz="5400" b="1" dirty="0" smtClean="0">
                <a:solidFill>
                  <a:srgbClr val="F8F8F8"/>
                </a:solidFill>
                <a:latin typeface="Cambria" pitchFamily="18" charset="0"/>
              </a:rPr>
            </a:br>
            <a:r>
              <a:rPr lang="ru-RU" sz="5400" b="1" dirty="0" smtClean="0">
                <a:solidFill>
                  <a:srgbClr val="F8F8F8"/>
                </a:solidFill>
                <a:latin typeface="Cambria" pitchFamily="18" charset="0"/>
              </a:rPr>
              <a:t>ПЕДАГОГ</a:t>
            </a:r>
            <a:endParaRPr lang="ru-RU" sz="5400" b="1" dirty="0">
              <a:solidFill>
                <a:srgbClr val="F8F8F8"/>
              </a:solidFill>
              <a:latin typeface="Cambria"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4"/>
          <p:cNvSpPr>
            <a:spLocks noGrp="1"/>
          </p:cNvSpPr>
          <p:nvPr>
            <p:ph idx="4294967295"/>
          </p:nvPr>
        </p:nvSpPr>
        <p:spPr>
          <a:xfrm>
            <a:off x="0" y="357188"/>
            <a:ext cx="8429625" cy="6072187"/>
          </a:xfrm>
          <a:gradFill flip="none" rotWithShape="1">
            <a:gsLst>
              <a:gs pos="0">
                <a:schemeClr val="accent1">
                  <a:lumMod val="40000"/>
                  <a:lumOff val="60000"/>
                  <a:shade val="30000"/>
                  <a:satMod val="115000"/>
                </a:schemeClr>
              </a:gs>
              <a:gs pos="50000">
                <a:schemeClr val="accent1">
                  <a:lumMod val="40000"/>
                  <a:lumOff val="60000"/>
                  <a:shade val="67500"/>
                  <a:satMod val="115000"/>
                </a:schemeClr>
              </a:gs>
              <a:gs pos="100000">
                <a:schemeClr val="accent1">
                  <a:lumMod val="40000"/>
                  <a:lumOff val="60000"/>
                  <a:shade val="100000"/>
                  <a:satMod val="115000"/>
                </a:schemeClr>
              </a:gs>
            </a:gsLst>
            <a:path path="circle">
              <a:fillToRect l="100000" b="100000"/>
            </a:path>
            <a:tileRect t="-100000" r="-100000"/>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rmAutofit/>
          </a:bodyPr>
          <a:lstStyle/>
          <a:p>
            <a:pPr>
              <a:buNone/>
            </a:pPr>
            <a:r>
              <a:rPr lang="ru-RU" sz="2000" dirty="0" smtClean="0">
                <a:solidFill>
                  <a:schemeClr val="bg1">
                    <a:lumMod val="75000"/>
                  </a:schemeClr>
                </a:solidFill>
              </a:rPr>
              <a:t>     </a:t>
            </a:r>
            <a:r>
              <a:rPr lang="ru-RU" sz="2400" b="1" u="sng" dirty="0" smtClean="0">
                <a:solidFill>
                  <a:srgbClr val="F8F8F8"/>
                </a:solidFill>
                <a:latin typeface="Cambria" pitchFamily="18" charset="0"/>
              </a:rPr>
              <a:t>Первое полугодие</a:t>
            </a:r>
            <a:endParaRPr lang="ru-RU" sz="2000" b="1" u="sng" dirty="0" smtClean="0">
              <a:solidFill>
                <a:srgbClr val="F8F8F8"/>
              </a:solidFill>
              <a:effectLst>
                <a:outerShdw blurRad="38100" dist="38100" dir="2700000" algn="tl">
                  <a:srgbClr val="000000">
                    <a:alpha val="43137"/>
                  </a:srgbClr>
                </a:outerShdw>
              </a:effectLst>
              <a:latin typeface="Cambria" pitchFamily="18" charset="0"/>
            </a:endParaRPr>
          </a:p>
          <a:p>
            <a:pPr>
              <a:buNone/>
            </a:pPr>
            <a:r>
              <a:rPr lang="ru-RU" sz="1800" b="1" dirty="0" smtClean="0">
                <a:solidFill>
                  <a:schemeClr val="accent6">
                    <a:lumMod val="50000"/>
                  </a:schemeClr>
                </a:solidFill>
                <a:latin typeface="Cambria" pitchFamily="18" charset="0"/>
              </a:rPr>
              <a:t>      		</a:t>
            </a:r>
            <a:r>
              <a:rPr lang="ru-RU" sz="1800" b="1" dirty="0" smtClean="0">
                <a:solidFill>
                  <a:schemeClr val="bg1"/>
                </a:solidFill>
                <a:latin typeface="Cambria" pitchFamily="18" charset="0"/>
              </a:rPr>
              <a:t>Общение с матерью  для младенца является необходимым условием его физического  выживания и психического развития.  Связь с матерью обеспечивает ему защиту, безопасность, эмоциональный комфорт и удовлетворение всех его потребностей.</a:t>
            </a:r>
          </a:p>
          <a:p>
            <a:pPr>
              <a:buNone/>
            </a:pPr>
            <a:r>
              <a:rPr lang="ru-RU" sz="1800" b="1" dirty="0" smtClean="0">
                <a:solidFill>
                  <a:schemeClr val="bg1"/>
                </a:solidFill>
                <a:latin typeface="Cambria" pitchFamily="18" charset="0"/>
              </a:rPr>
              <a:t>      	Любовь, которую С.Рубинштейн определил как чувство «хорошо, что ты существуешь».  Ребенку ничего не нужно от взрослого, кроме его присутствия и внимания. Единственное, против чего он выражает протест – против своей «</a:t>
            </a:r>
            <a:r>
              <a:rPr lang="ru-RU" sz="1800" b="1" dirty="0" err="1" smtClean="0">
                <a:solidFill>
                  <a:schemeClr val="bg1"/>
                </a:solidFill>
                <a:latin typeface="Cambria" pitchFamily="18" charset="0"/>
              </a:rPr>
              <a:t>незамеченности</a:t>
            </a:r>
            <a:r>
              <a:rPr lang="ru-RU" sz="1800" b="1" dirty="0" smtClean="0">
                <a:solidFill>
                  <a:schemeClr val="bg1"/>
                </a:solidFill>
                <a:latin typeface="Cambria" pitchFamily="18" charset="0"/>
              </a:rPr>
              <a:t>». Младенец не различает положительных и отрицательных воздействий: на все интонации отвечает положительными эмоциями.  </a:t>
            </a:r>
          </a:p>
          <a:p>
            <a:pPr>
              <a:buNone/>
            </a:pPr>
            <a:r>
              <a:rPr lang="ru-RU" sz="1800" b="1" dirty="0" smtClean="0">
                <a:solidFill>
                  <a:schemeClr val="bg1"/>
                </a:solidFill>
                <a:latin typeface="Cambria" pitchFamily="18" charset="0"/>
              </a:rPr>
              <a:t>      Форма общения – </a:t>
            </a:r>
            <a:r>
              <a:rPr lang="ru-RU" sz="1800" b="1" dirty="0" err="1" smtClean="0">
                <a:solidFill>
                  <a:schemeClr val="bg1"/>
                </a:solidFill>
                <a:latin typeface="Cambria" pitchFamily="18" charset="0"/>
              </a:rPr>
              <a:t>ситуативно</a:t>
            </a:r>
            <a:r>
              <a:rPr lang="ru-RU" sz="1800" b="1" dirty="0" smtClean="0">
                <a:solidFill>
                  <a:schemeClr val="bg1"/>
                </a:solidFill>
                <a:latin typeface="Cambria" pitchFamily="18" charset="0"/>
              </a:rPr>
              <a:t>- личностная. </a:t>
            </a:r>
          </a:p>
          <a:p>
            <a:pPr>
              <a:buNone/>
            </a:pPr>
            <a:r>
              <a:rPr lang="ru-RU" sz="1800" b="1" dirty="0" smtClean="0">
                <a:solidFill>
                  <a:schemeClr val="bg1"/>
                </a:solidFill>
                <a:latin typeface="Cambria" pitchFamily="18" charset="0"/>
              </a:rPr>
              <a:t>      Ребенок начинает выделять и </a:t>
            </a:r>
          </a:p>
          <a:p>
            <a:pPr>
              <a:buNone/>
            </a:pPr>
            <a:r>
              <a:rPr lang="ru-RU" sz="1800" b="1" dirty="0" smtClean="0">
                <a:solidFill>
                  <a:schemeClr val="bg1"/>
                </a:solidFill>
                <a:latin typeface="Cambria" pitchFamily="18" charset="0"/>
              </a:rPr>
              <a:t>      чувствовать самого себя.  </a:t>
            </a:r>
          </a:p>
          <a:p>
            <a:pPr>
              <a:buNone/>
            </a:pPr>
            <a:r>
              <a:rPr lang="ru-RU" sz="1800" b="1" dirty="0" smtClean="0">
                <a:solidFill>
                  <a:schemeClr val="bg1"/>
                </a:solidFill>
                <a:latin typeface="Cambria" pitchFamily="18" charset="0"/>
              </a:rPr>
              <a:t>      Появляется привязанность к близкому </a:t>
            </a:r>
          </a:p>
          <a:p>
            <a:pPr>
              <a:buNone/>
            </a:pPr>
            <a:r>
              <a:rPr lang="ru-RU" sz="1800" b="1" dirty="0" smtClean="0">
                <a:solidFill>
                  <a:schemeClr val="bg1"/>
                </a:solidFill>
                <a:latin typeface="Cambria" pitchFamily="18" charset="0"/>
              </a:rPr>
              <a:t>      взрослому.</a:t>
            </a:r>
          </a:p>
          <a:p>
            <a:pPr>
              <a:buNone/>
            </a:pPr>
            <a:endParaRPr lang="ru-RU" sz="1800" b="1" dirty="0">
              <a:latin typeface="Cambria" pitchFamily="18" charset="0"/>
            </a:endParaRPr>
          </a:p>
        </p:txBody>
      </p:sp>
      <p:pic>
        <p:nvPicPr>
          <p:cNvPr id="4" name="Рисунок 3" descr="Фото новорожденных"/>
          <p:cNvPicPr/>
          <p:nvPr/>
        </p:nvPicPr>
        <p:blipFill>
          <a:blip r:embed="rId2" cstate="print"/>
          <a:srcRect/>
          <a:stretch>
            <a:fillRect/>
          </a:stretch>
        </p:blipFill>
        <p:spPr bwMode="auto">
          <a:xfrm>
            <a:off x="5857884" y="3929066"/>
            <a:ext cx="2857520" cy="2428892"/>
          </a:xfrm>
          <a:prstGeom prst="rect">
            <a:avLst/>
          </a:prstGeom>
          <a:no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4294967295"/>
          </p:nvPr>
        </p:nvSpPr>
        <p:spPr>
          <a:xfrm>
            <a:off x="1143000" y="642938"/>
            <a:ext cx="8001000" cy="5715000"/>
          </a:xfrm>
          <a:gradFill flip="none" rotWithShape="1">
            <a:gsLst>
              <a:gs pos="0">
                <a:schemeClr val="accent1">
                  <a:lumMod val="40000"/>
                  <a:lumOff val="60000"/>
                  <a:shade val="30000"/>
                  <a:satMod val="115000"/>
                </a:schemeClr>
              </a:gs>
              <a:gs pos="50000">
                <a:schemeClr val="accent1">
                  <a:lumMod val="40000"/>
                  <a:lumOff val="60000"/>
                  <a:shade val="67500"/>
                  <a:satMod val="115000"/>
                </a:schemeClr>
              </a:gs>
              <a:gs pos="100000">
                <a:schemeClr val="accent1">
                  <a:lumMod val="40000"/>
                  <a:lumOff val="60000"/>
                  <a:shade val="100000"/>
                  <a:satMod val="115000"/>
                </a:schemeClr>
              </a:gs>
            </a:gsLst>
            <a:lin ang="10800000" scaled="1"/>
            <a:tileRect/>
          </a:gradFill>
        </p:spPr>
        <p:txBody>
          <a:bodyPr>
            <a:normAutofit/>
          </a:bodyPr>
          <a:lstStyle/>
          <a:p>
            <a:pPr>
              <a:buNone/>
            </a:pPr>
            <a:r>
              <a:rPr lang="ru-RU" sz="2400" b="1" dirty="0" smtClean="0">
                <a:effectLst>
                  <a:outerShdw blurRad="38100" dist="38100" dir="2700000" algn="tl">
                    <a:srgbClr val="000000">
                      <a:alpha val="43137"/>
                    </a:srgbClr>
                  </a:outerShdw>
                </a:effectLst>
              </a:rPr>
              <a:t>    </a:t>
            </a:r>
            <a:r>
              <a:rPr lang="ru-RU" sz="2800" b="1" u="sng" dirty="0" smtClean="0">
                <a:solidFill>
                  <a:srgbClr val="F8F8F8"/>
                </a:solidFill>
                <a:effectLst>
                  <a:outerShdw blurRad="38100" dist="38100" dir="2700000" algn="tl">
                    <a:srgbClr val="000000">
                      <a:alpha val="43137"/>
                    </a:srgbClr>
                  </a:outerShdw>
                </a:effectLst>
                <a:latin typeface="Cambria" pitchFamily="18" charset="0"/>
              </a:rPr>
              <a:t>Второе  полугодие</a:t>
            </a:r>
          </a:p>
          <a:p>
            <a:pPr>
              <a:buNone/>
            </a:pPr>
            <a:r>
              <a:rPr lang="ru-RU" sz="2400" dirty="0" smtClean="0">
                <a:solidFill>
                  <a:schemeClr val="bg1"/>
                </a:solidFill>
                <a:latin typeface="Cambria" pitchFamily="18" charset="0"/>
              </a:rPr>
              <a:t>    		</a:t>
            </a:r>
            <a:r>
              <a:rPr lang="ru-RU" sz="2400" b="1" dirty="0" smtClean="0">
                <a:solidFill>
                  <a:schemeClr val="accent6">
                    <a:lumMod val="75000"/>
                  </a:schemeClr>
                </a:solidFill>
                <a:effectLst>
                  <a:outerShdw blurRad="38100" dist="38100" dir="2700000" algn="tl">
                    <a:srgbClr val="000000">
                      <a:alpha val="43137"/>
                    </a:srgbClr>
                  </a:outerShdw>
                </a:effectLst>
                <a:latin typeface="Cambria" pitchFamily="18" charset="0"/>
              </a:rPr>
              <a:t> </a:t>
            </a:r>
            <a:r>
              <a:rPr lang="ru-RU" sz="1800" b="1" dirty="0" smtClean="0">
                <a:solidFill>
                  <a:schemeClr val="tx1">
                    <a:lumMod val="75000"/>
                  </a:schemeClr>
                </a:solidFill>
                <a:latin typeface="Cambria" pitchFamily="18" charset="0"/>
              </a:rPr>
              <a:t>Переход к </a:t>
            </a:r>
            <a:r>
              <a:rPr lang="ru-RU" sz="1800" b="1" dirty="0" err="1" smtClean="0">
                <a:solidFill>
                  <a:schemeClr val="tx1">
                    <a:lumMod val="75000"/>
                  </a:schemeClr>
                </a:solidFill>
                <a:latin typeface="Cambria" pitchFamily="18" charset="0"/>
              </a:rPr>
              <a:t>ситуативно</a:t>
            </a:r>
            <a:r>
              <a:rPr lang="ru-RU" sz="1800" b="1" dirty="0" smtClean="0">
                <a:solidFill>
                  <a:schemeClr val="tx1">
                    <a:lumMod val="75000"/>
                  </a:schemeClr>
                </a:solidFill>
                <a:latin typeface="Cambria" pitchFamily="18" charset="0"/>
              </a:rPr>
              <a:t> – деловому общению связан с перестройкой в отношении детей к взрослому. Эмоциональное общение уходит на второй план, выдвигая взаимодействие в совместной игре с предметам Отношение к взрослому определяется удовлетворением потребности  ребенка в практическом сотрудничестве..</a:t>
            </a:r>
          </a:p>
          <a:p>
            <a:pPr>
              <a:buNone/>
            </a:pPr>
            <a:r>
              <a:rPr lang="ru-RU" sz="1800" b="1" dirty="0" smtClean="0">
                <a:solidFill>
                  <a:schemeClr val="tx1">
                    <a:lumMod val="75000"/>
                  </a:schemeClr>
                </a:solidFill>
                <a:latin typeface="Cambria" pitchFamily="18" charset="0"/>
              </a:rPr>
              <a:t>      	У младенцев появляются и отрицательные эмоции. Различное отношение к близким и незнакомым людям. Близкие  вызывают различные эмоции: восторг, огорчение, радость и даже гнев, обиду(при запретах).  Незнакомые вызывают смущение, страх, напряжение. </a:t>
            </a:r>
          </a:p>
          <a:p>
            <a:pPr>
              <a:buNone/>
            </a:pPr>
            <a:r>
              <a:rPr lang="ru-RU" sz="1800" b="1" dirty="0" smtClean="0">
                <a:solidFill>
                  <a:schemeClr val="tx1">
                    <a:lumMod val="75000"/>
                  </a:schemeClr>
                </a:solidFill>
                <a:latin typeface="Cambria" pitchFamily="18" charset="0"/>
              </a:rPr>
              <a:t>      	В конце этого периода разрывается первичная связь со взрослым и возникает автономность ребенка от взрослого. Взрослый необходим ему, но уже по-другому. Ребенку нужно не только хорошее отношение к нему, а отношение  к его конкретным действиям и его успехам. </a:t>
            </a:r>
            <a:endParaRPr lang="ru-RU" sz="2400" b="1" dirty="0">
              <a:solidFill>
                <a:schemeClr val="tx1">
                  <a:lumMod val="75000"/>
                </a:schemeClr>
              </a:solidFill>
              <a:latin typeface="Cambria"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428604"/>
            <a:ext cx="8215370" cy="71438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8100000" scaled="1"/>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rmAutofit/>
          </a:bodyPr>
          <a:lstStyle/>
          <a:p>
            <a:pPr algn="ctr"/>
            <a:r>
              <a:rPr lang="ru-RU" sz="2800" b="1" dirty="0" smtClean="0">
                <a:solidFill>
                  <a:schemeClr val="accent1">
                    <a:lumMod val="75000"/>
                  </a:schemeClr>
                </a:solidFill>
              </a:rPr>
              <a:t>ФЕНОМЕН  ПРИВЯЗАННОСТИ</a:t>
            </a:r>
            <a:endParaRPr lang="ru-RU" sz="2800" b="1" dirty="0">
              <a:solidFill>
                <a:schemeClr val="accent1">
                  <a:lumMod val="75000"/>
                </a:schemeClr>
              </a:solidFill>
            </a:endParaRPr>
          </a:p>
        </p:txBody>
      </p:sp>
      <p:sp>
        <p:nvSpPr>
          <p:cNvPr id="3" name="Содержимое 2"/>
          <p:cNvSpPr>
            <a:spLocks noGrp="1"/>
          </p:cNvSpPr>
          <p:nvPr>
            <p:ph idx="1"/>
          </p:nvPr>
        </p:nvSpPr>
        <p:spPr>
          <a:xfrm>
            <a:off x="500034" y="1214422"/>
            <a:ext cx="8215370" cy="5357850"/>
          </a:xfrm>
          <a:blipFill>
            <a:blip r:embed="rId2" cstate="print"/>
            <a:tile tx="0" ty="0" sx="100000" sy="100000" flip="none" algn="tl"/>
          </a:blipFill>
        </p:spPr>
        <p:txBody>
          <a:bodyPr>
            <a:normAutofit fontScale="92500"/>
          </a:bodyPr>
          <a:lstStyle/>
          <a:p>
            <a:pPr>
              <a:buNone/>
            </a:pPr>
            <a:r>
              <a:rPr lang="ru-RU" dirty="0" smtClean="0">
                <a:solidFill>
                  <a:schemeClr val="accent6">
                    <a:lumMod val="50000"/>
                  </a:schemeClr>
                </a:solidFill>
              </a:rPr>
              <a:t>   </a:t>
            </a:r>
            <a:r>
              <a:rPr lang="ru-RU" sz="1800" dirty="0" smtClean="0">
                <a:solidFill>
                  <a:schemeClr val="accent6">
                    <a:lumMod val="50000"/>
                  </a:schemeClr>
                </a:solidFill>
              </a:rPr>
              <a:t>	</a:t>
            </a:r>
            <a:r>
              <a:rPr lang="ru-RU" sz="1800" b="1" dirty="0" smtClean="0">
                <a:solidFill>
                  <a:schemeClr val="bg2">
                    <a:lumMod val="75000"/>
                  </a:schemeClr>
                </a:solidFill>
                <a:latin typeface="Cambria" pitchFamily="18" charset="0"/>
              </a:rPr>
              <a:t>Основатели теории привязанности </a:t>
            </a:r>
            <a:r>
              <a:rPr lang="ru-RU" sz="1800" b="1" dirty="0" err="1" smtClean="0">
                <a:solidFill>
                  <a:schemeClr val="bg2">
                    <a:lumMod val="75000"/>
                  </a:schemeClr>
                </a:solidFill>
                <a:latin typeface="Cambria" pitchFamily="18" charset="0"/>
              </a:rPr>
              <a:t>амер</a:t>
            </a:r>
            <a:r>
              <a:rPr lang="ru-RU" sz="1800" b="1" dirty="0" smtClean="0">
                <a:solidFill>
                  <a:schemeClr val="bg2">
                    <a:lumMod val="75000"/>
                  </a:schemeClr>
                </a:solidFill>
                <a:latin typeface="Cambria" pitchFamily="18" charset="0"/>
              </a:rPr>
              <a:t>. психологи Д. </a:t>
            </a:r>
            <a:r>
              <a:rPr lang="ru-RU" sz="1800" b="1" dirty="0" err="1" smtClean="0">
                <a:solidFill>
                  <a:schemeClr val="bg2">
                    <a:lumMod val="75000"/>
                  </a:schemeClr>
                </a:solidFill>
                <a:latin typeface="Cambria" pitchFamily="18" charset="0"/>
              </a:rPr>
              <a:t>Боулби</a:t>
            </a:r>
            <a:r>
              <a:rPr lang="ru-RU" sz="1800" b="1" dirty="0" smtClean="0">
                <a:solidFill>
                  <a:schemeClr val="bg2">
                    <a:lumMod val="75000"/>
                  </a:schemeClr>
                </a:solidFill>
                <a:latin typeface="Cambria" pitchFamily="18" charset="0"/>
              </a:rPr>
              <a:t> и </a:t>
            </a:r>
            <a:r>
              <a:rPr lang="ru-RU" sz="1800" b="1" dirty="0" err="1" smtClean="0">
                <a:solidFill>
                  <a:schemeClr val="bg2">
                    <a:lumMod val="75000"/>
                  </a:schemeClr>
                </a:solidFill>
                <a:latin typeface="Cambria" pitchFamily="18" charset="0"/>
              </a:rPr>
              <a:t>М.Эйнсворт</a:t>
            </a:r>
            <a:r>
              <a:rPr lang="ru-RU" sz="1800" b="1" dirty="0" smtClean="0">
                <a:solidFill>
                  <a:schemeClr val="bg2">
                    <a:lumMod val="75000"/>
                  </a:schemeClr>
                </a:solidFill>
                <a:latin typeface="Cambria" pitchFamily="18" charset="0"/>
              </a:rPr>
              <a:t>. </a:t>
            </a:r>
          </a:p>
          <a:p>
            <a:pPr>
              <a:buNone/>
            </a:pPr>
            <a:r>
              <a:rPr lang="ru-RU" sz="1800" b="1" dirty="0" smtClean="0">
                <a:solidFill>
                  <a:schemeClr val="bg2">
                    <a:lumMod val="75000"/>
                  </a:schemeClr>
                </a:solidFill>
                <a:latin typeface="Cambria" pitchFamily="18" charset="0"/>
              </a:rPr>
              <a:t>      	Опыт отношений с родителями на первом году жизни, который порождает привязанность к близкому человеку, определяет дальнейший ход психического развития. Если мать в первые месяцы жизни проявляет нежность, заботливость, чувствительность  к потребностям и интересам ребенка, у него формируется надежная привязанность, которая дает чувство безопасности и защищенности. Для детей с надежной  привязанностью характерны активная исследовательская деятельность в новой обстановке, отсутствие страха перед незнакомцем и радость при </a:t>
            </a:r>
          </a:p>
          <a:p>
            <a:pPr>
              <a:buNone/>
            </a:pPr>
            <a:r>
              <a:rPr lang="ru-RU" sz="1800" b="1" dirty="0" smtClean="0">
                <a:solidFill>
                  <a:schemeClr val="bg2">
                    <a:lumMod val="75000"/>
                  </a:schemeClr>
                </a:solidFill>
                <a:latin typeface="Cambria" pitchFamily="18" charset="0"/>
              </a:rPr>
              <a:t>      появлении матери. Отношение ребенка  к себе и его представление о себе определяют его отношение к близким взрослым.</a:t>
            </a:r>
          </a:p>
          <a:p>
            <a:pPr>
              <a:buNone/>
            </a:pPr>
            <a:r>
              <a:rPr lang="ru-RU" sz="1800" b="1" dirty="0" smtClean="0">
                <a:solidFill>
                  <a:schemeClr val="bg2">
                    <a:lumMod val="75000"/>
                  </a:schemeClr>
                </a:solidFill>
                <a:latin typeface="Cambria" pitchFamily="18" charset="0"/>
              </a:rPr>
              <a:t>      	Привязанность становится базисом, на котором происходит дальнейшее развитие личности. От качества привязанности зависит развитие всех познавательных и коммуникативных способностей ребенка. Также доказано влияние  качества привязанности на самые разные аспекты дальнейшей жизни: успехи в школе, отношения с ровесниками, успешность к адаптации к социальной среде и др.</a:t>
            </a:r>
            <a:endParaRPr lang="ru-RU" sz="1100" b="1" dirty="0" smtClean="0">
              <a:solidFill>
                <a:schemeClr val="bg2">
                  <a:lumMod val="75000"/>
                </a:schemeClr>
              </a:solidFill>
              <a:latin typeface="Cambria"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42852"/>
            <a:ext cx="8229600" cy="1000132"/>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Autofit/>
          </a:bodyPr>
          <a:lstStyle/>
          <a:p>
            <a:pPr algn="ctr"/>
            <a:r>
              <a:rPr lang="ru-RU" sz="2800" b="1" dirty="0" smtClean="0">
                <a:ln>
                  <a:noFill/>
                </a:ln>
                <a:solidFill>
                  <a:srgbClr val="F8F8F8"/>
                </a:solidFill>
                <a:effectLst/>
              </a:rPr>
              <a:t>МОЖЕТ ЛИ БАБУШКА ЗАМЕНИТЬ </a:t>
            </a:r>
            <a:br>
              <a:rPr lang="ru-RU" sz="2800" b="1" dirty="0" smtClean="0">
                <a:ln>
                  <a:noFill/>
                </a:ln>
                <a:solidFill>
                  <a:srgbClr val="F8F8F8"/>
                </a:solidFill>
                <a:effectLst/>
              </a:rPr>
            </a:br>
            <a:r>
              <a:rPr lang="ru-RU" sz="2800" b="1" dirty="0" smtClean="0">
                <a:ln>
                  <a:noFill/>
                </a:ln>
                <a:solidFill>
                  <a:srgbClr val="F8F8F8"/>
                </a:solidFill>
                <a:effectLst/>
              </a:rPr>
              <a:t>РЕБЕНКУ МАТЬ?</a:t>
            </a:r>
            <a:endParaRPr lang="ru-RU" sz="2800" b="1" dirty="0">
              <a:ln>
                <a:noFill/>
              </a:ln>
              <a:solidFill>
                <a:srgbClr val="F8F8F8"/>
              </a:solidFill>
              <a:effectLst/>
            </a:endParaRPr>
          </a:p>
        </p:txBody>
      </p:sp>
      <p:sp>
        <p:nvSpPr>
          <p:cNvPr id="3" name="Содержимое 2"/>
          <p:cNvSpPr>
            <a:spLocks noGrp="1"/>
          </p:cNvSpPr>
          <p:nvPr>
            <p:ph idx="1"/>
          </p:nvPr>
        </p:nvSpPr>
        <p:spPr>
          <a:xfrm>
            <a:off x="457200" y="1214422"/>
            <a:ext cx="8229600" cy="5214974"/>
          </a:xfrm>
          <a:blipFill>
            <a:blip r:embed="rId2" cstate="print"/>
            <a:tile tx="0" ty="0" sx="100000" sy="100000" flip="none" algn="tl"/>
          </a:blipFill>
        </p:spPr>
        <p:txBody>
          <a:bodyPr>
            <a:normAutofit/>
          </a:bodyPr>
          <a:lstStyle/>
          <a:p>
            <a:pPr>
              <a:buNone/>
            </a:pPr>
            <a:r>
              <a:rPr lang="ru-RU" sz="1800" dirty="0" smtClean="0"/>
              <a:t>     		</a:t>
            </a:r>
            <a:r>
              <a:rPr lang="ru-RU" sz="1800" b="1" dirty="0" smtClean="0">
                <a:solidFill>
                  <a:schemeClr val="bg2">
                    <a:lumMod val="75000"/>
                  </a:schemeClr>
                </a:solidFill>
                <a:latin typeface="Cambria" pitchFamily="18" charset="0"/>
              </a:rPr>
              <a:t> Постоянный контакт с мамой просто необходим ребенку. </a:t>
            </a:r>
          </a:p>
          <a:p>
            <a:pPr>
              <a:buNone/>
            </a:pPr>
            <a:r>
              <a:rPr lang="ru-RU" sz="1800" b="1" dirty="0" smtClean="0">
                <a:solidFill>
                  <a:schemeClr val="bg2">
                    <a:lumMod val="75000"/>
                  </a:schemeClr>
                </a:solidFill>
                <a:latin typeface="Cambria" pitchFamily="18" charset="0"/>
              </a:rPr>
              <a:t>      Рождение – стресс для малыша, и он нуждается в ощущении безопасности, которое может обеспечить лишь мама с помощью грудного вскармливания, непрерывного физического и эмоционального взаимодействия.</a:t>
            </a:r>
          </a:p>
          <a:p>
            <a:pPr>
              <a:buNone/>
            </a:pPr>
            <a:r>
              <a:rPr lang="ru-RU" sz="1800" b="1" dirty="0" smtClean="0">
                <a:solidFill>
                  <a:schemeClr val="bg2">
                    <a:lumMod val="75000"/>
                  </a:schemeClr>
                </a:solidFill>
                <a:latin typeface="Cambria" pitchFamily="18" charset="0"/>
              </a:rPr>
              <a:t>      С возрастом привязанность ребенка к матери в некоторой мере ослабевает, и бабушка может больше времени проводить с малышом. Но и здесь обязательно нужно разграничивать сферы деятельности мамы и бабушки. Бабушка может принимать  активное участие  в воспитании ребенка, но правила устанавливает мать.</a:t>
            </a:r>
          </a:p>
          <a:p>
            <a:pPr>
              <a:buNone/>
            </a:pPr>
            <a:r>
              <a:rPr lang="ru-RU" sz="1800" b="1" dirty="0" smtClean="0">
                <a:solidFill>
                  <a:schemeClr val="bg2">
                    <a:lumMod val="75000"/>
                  </a:schemeClr>
                </a:solidFill>
                <a:latin typeface="Cambria" pitchFamily="18" charset="0"/>
              </a:rPr>
              <a:t>      	К близкому  взрослому ребенок  испытывает  привязанность, которая формируется к концу первого полугодия жизни.  Поэтому дети до 6 месяцев легко и безболезненно адаптируются к новым взрослым. После 7 месяцев младенцы тяжело и болезненно переживают разлуку с матерью и трудно привыкают к новым взрослым.</a:t>
            </a:r>
            <a:endParaRPr lang="ru-RU" b="1" dirty="0" smtClean="0">
              <a:solidFill>
                <a:schemeClr val="bg2">
                  <a:lumMod val="75000"/>
                </a:schemeClr>
              </a:solidFill>
              <a:latin typeface="Cambria" pitchFamily="18" charset="0"/>
            </a:endParaRPr>
          </a:p>
          <a:p>
            <a:pPr>
              <a:buNone/>
            </a:pPr>
            <a:endParaRPr lang="ru-RU" dirty="0">
              <a:solidFill>
                <a:srgbClr val="002060"/>
              </a:solidFill>
              <a:latin typeface="Cambria"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1161242"/>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rmAutofit/>
          </a:bodyPr>
          <a:lstStyle/>
          <a:p>
            <a:pPr algn="ctr"/>
            <a:r>
              <a:rPr lang="ru-RU" sz="4800" b="1" dirty="0" smtClean="0">
                <a:ln>
                  <a:noFill/>
                </a:ln>
                <a:solidFill>
                  <a:srgbClr val="F8F8F8"/>
                </a:solidFill>
                <a:effectLst/>
              </a:rPr>
              <a:t>ПЕДАГОГ</a:t>
            </a:r>
            <a:endParaRPr lang="ru-RU" sz="4800" b="1" dirty="0">
              <a:ln>
                <a:noFill/>
              </a:ln>
              <a:solidFill>
                <a:srgbClr val="F8F8F8"/>
              </a:solidFill>
              <a:effectLst/>
            </a:endParaRPr>
          </a:p>
        </p:txBody>
      </p:sp>
      <p:sp>
        <p:nvSpPr>
          <p:cNvPr id="3" name="Содержимое 2"/>
          <p:cNvSpPr>
            <a:spLocks noGrp="1"/>
          </p:cNvSpPr>
          <p:nvPr>
            <p:ph sz="half" idx="1"/>
          </p:nvPr>
        </p:nvSpPr>
        <p:spPr>
          <a:xfrm>
            <a:off x="714348" y="1428736"/>
            <a:ext cx="4643470" cy="5097784"/>
          </a:xfrm>
          <a:blipFill>
            <a:blip r:embed="rId2" cstate="print"/>
            <a:tile tx="0" ty="0" sx="100000" sy="100000" flip="none" algn="tl"/>
          </a:blip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rmAutofit/>
          </a:bodyPr>
          <a:lstStyle/>
          <a:p>
            <a:pPr>
              <a:buNone/>
            </a:pPr>
            <a:r>
              <a:rPr lang="ru-RU" sz="1800" b="1" dirty="0" smtClean="0">
                <a:solidFill>
                  <a:schemeClr val="bg2">
                    <a:lumMod val="75000"/>
                  </a:schemeClr>
                </a:solidFill>
                <a:latin typeface="Cambria" pitchFamily="18" charset="0"/>
              </a:rPr>
              <a:t>«... При наличии  соответствующих педагогических условий наиболее легко развиваются определенные психические процессы и качества, которые очень трудно сформировать на более поздних возрастных этапах» .              </a:t>
            </a:r>
          </a:p>
          <a:p>
            <a:pPr>
              <a:buNone/>
            </a:pPr>
            <a:r>
              <a:rPr lang="ru-RU" sz="1800" b="1" dirty="0" smtClean="0">
                <a:solidFill>
                  <a:schemeClr val="bg2">
                    <a:lumMod val="75000"/>
                  </a:schemeClr>
                </a:solidFill>
                <a:latin typeface="Cambria" pitchFamily="18" charset="0"/>
              </a:rPr>
              <a:t>                                       Л. </a:t>
            </a:r>
            <a:r>
              <a:rPr lang="ru-RU" sz="1800" b="1" dirty="0" err="1" smtClean="0">
                <a:solidFill>
                  <a:schemeClr val="bg2">
                    <a:lumMod val="75000"/>
                  </a:schemeClr>
                </a:solidFill>
                <a:latin typeface="Cambria" pitchFamily="18" charset="0"/>
              </a:rPr>
              <a:t>Выготский</a:t>
            </a:r>
            <a:r>
              <a:rPr lang="ru-RU" sz="1800" b="1" dirty="0" smtClean="0">
                <a:solidFill>
                  <a:schemeClr val="bg2">
                    <a:lumMod val="75000"/>
                  </a:schemeClr>
                </a:solidFill>
                <a:latin typeface="Cambria" pitchFamily="18" charset="0"/>
              </a:rPr>
              <a:t>.</a:t>
            </a:r>
          </a:p>
          <a:p>
            <a:pPr>
              <a:buNone/>
            </a:pPr>
            <a:endParaRPr lang="ru-RU" sz="1800" b="1" dirty="0" smtClean="0">
              <a:solidFill>
                <a:schemeClr val="bg2">
                  <a:lumMod val="75000"/>
                </a:schemeClr>
              </a:solidFill>
              <a:latin typeface="Cambria" pitchFamily="18" charset="0"/>
            </a:endParaRPr>
          </a:p>
          <a:p>
            <a:pPr>
              <a:buNone/>
            </a:pPr>
            <a:r>
              <a:rPr lang="ru-RU" sz="1800" b="1" dirty="0" smtClean="0">
                <a:solidFill>
                  <a:schemeClr val="bg2">
                    <a:lumMod val="75000"/>
                  </a:schemeClr>
                </a:solidFill>
                <a:latin typeface="Cambria" pitchFamily="18" charset="0"/>
              </a:rPr>
              <a:t>      Раннее детство – фундамент общего развития ребенка, стартовый период всех человеческих начал. Именно в ранние годы закладываются основы здоровья и интеллекта малыша. </a:t>
            </a:r>
          </a:p>
          <a:p>
            <a:pPr>
              <a:buNone/>
            </a:pPr>
            <a:endParaRPr lang="ru-RU" sz="1800" dirty="0">
              <a:solidFill>
                <a:srgbClr val="002060"/>
              </a:solidFill>
              <a:latin typeface="Cambria" pitchFamily="18" charset="0"/>
            </a:endParaRPr>
          </a:p>
        </p:txBody>
      </p:sp>
      <p:pic>
        <p:nvPicPr>
          <p:cNvPr id="5" name="Содержимое 4" descr="http://photos.demandstudios.com/59/224/fotolia_3118570_XS.jpg"/>
          <p:cNvPicPr>
            <a:picLocks noGrp="1"/>
          </p:cNvPicPr>
          <p:nvPr>
            <p:ph sz="half" idx="2"/>
          </p:nvPr>
        </p:nvPicPr>
        <p:blipFill>
          <a:blip r:embed="rId3" cstate="print"/>
          <a:srcRect/>
          <a:stretch>
            <a:fillRect/>
          </a:stretch>
        </p:blipFill>
        <p:spPr bwMode="auto">
          <a:xfrm>
            <a:off x="5643570" y="1785926"/>
            <a:ext cx="3071834" cy="4143404"/>
          </a:xfrm>
          <a:prstGeom prst="rect">
            <a:avLst/>
          </a:prstGeom>
          <a:noFill/>
          <a:ln w="9525">
            <a:noFill/>
            <a:miter lim="800000"/>
            <a:headEnd/>
            <a:tailEnd/>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57200" y="1142984"/>
            <a:ext cx="3043230" cy="71438"/>
          </a:xfrm>
        </p:spPr>
        <p:txBody>
          <a:bodyPr>
            <a:normAutofit fontScale="90000"/>
          </a:bodyPr>
          <a:lstStyle/>
          <a:p>
            <a:endParaRPr lang="ru-RU" dirty="0"/>
          </a:p>
        </p:txBody>
      </p:sp>
      <p:sp>
        <p:nvSpPr>
          <p:cNvPr id="3" name="Содержимое 2"/>
          <p:cNvSpPr>
            <a:spLocks noGrp="1"/>
          </p:cNvSpPr>
          <p:nvPr>
            <p:ph sz="half" idx="1"/>
          </p:nvPr>
        </p:nvSpPr>
        <p:spPr>
          <a:xfrm>
            <a:off x="500034" y="428604"/>
            <a:ext cx="5572164" cy="5929354"/>
          </a:xfrm>
          <a:blipFill>
            <a:blip r:embed="rId2" cstate="print"/>
            <a:tile tx="0" ty="0" sx="100000" sy="100000" flip="none" algn="tl"/>
          </a:blip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rmAutofit lnSpcReduction="10000"/>
          </a:bodyPr>
          <a:lstStyle/>
          <a:p>
            <a:pPr>
              <a:buNone/>
            </a:pPr>
            <a:r>
              <a:rPr lang="ru-RU" sz="2000" dirty="0" smtClean="0">
                <a:solidFill>
                  <a:schemeClr val="accent1">
                    <a:lumMod val="50000"/>
                  </a:schemeClr>
                </a:solidFill>
              </a:rPr>
              <a:t>     		</a:t>
            </a:r>
            <a:r>
              <a:rPr lang="ru-RU" sz="2000" b="1" dirty="0" smtClean="0">
                <a:solidFill>
                  <a:schemeClr val="bg2">
                    <a:lumMod val="75000"/>
                  </a:schemeClr>
                </a:solidFill>
                <a:latin typeface="Cambria" pitchFamily="18" charset="0"/>
                <a:cs typeface="Calibri" pitchFamily="34" charset="0"/>
              </a:rPr>
              <a:t>Своевременное полноценное общее развитие в период раннего детства имеет большое значение для дальнейшего развития ребенка.  В процессе специального обучения  развитие происходит в более ранние сроки и  раньше формируется способность заниматься, обучаться .</a:t>
            </a:r>
            <a:r>
              <a:rPr lang="ru-RU" sz="2400" b="1" dirty="0">
                <a:solidFill>
                  <a:schemeClr val="bg2">
                    <a:lumMod val="75000"/>
                  </a:schemeClr>
                </a:solidFill>
                <a:latin typeface="Cambria" pitchFamily="18" charset="0"/>
                <a:cs typeface="Calibri" pitchFamily="34" charset="0"/>
              </a:rPr>
              <a:t> </a:t>
            </a:r>
            <a:r>
              <a:rPr lang="ru-RU" sz="2000" b="1" dirty="0" smtClean="0">
                <a:solidFill>
                  <a:schemeClr val="bg2">
                    <a:lumMod val="75000"/>
                  </a:schemeClr>
                </a:solidFill>
                <a:latin typeface="Cambria" pitchFamily="18" charset="0"/>
                <a:cs typeface="Calibri" pitchFamily="34" charset="0"/>
              </a:rPr>
              <a:t>Отсутствие своевременно начатого правильного обучения и воспитания ведет к задержке и отставанию в развитии, что с трудом компенсируется в дальнейшем, а также к закреплению ряда отрицательных форм поведения и привычек. Правильное воспитание с первых месяцев жизни способствует достижению высоких результатов развития детей в дальнейшем.</a:t>
            </a:r>
            <a:endParaRPr lang="ru-RU" sz="1800" b="1" dirty="0" smtClean="0">
              <a:solidFill>
                <a:schemeClr val="bg2">
                  <a:lumMod val="75000"/>
                </a:schemeClr>
              </a:solidFill>
              <a:latin typeface="Cambria" pitchFamily="18" charset="0"/>
              <a:cs typeface="Calibri" pitchFamily="34" charset="0"/>
            </a:endParaRPr>
          </a:p>
        </p:txBody>
      </p:sp>
      <p:sp>
        <p:nvSpPr>
          <p:cNvPr id="6" name="Содержимое 5"/>
          <p:cNvSpPr>
            <a:spLocks noGrp="1"/>
          </p:cNvSpPr>
          <p:nvPr>
            <p:ph sz="half" idx="2"/>
          </p:nvPr>
        </p:nvSpPr>
        <p:spPr>
          <a:xfrm>
            <a:off x="6286512" y="2643182"/>
            <a:ext cx="2286016" cy="2928958"/>
          </a:xfrm>
        </p:spPr>
        <p:txBody>
          <a:bodyPr>
            <a:normAutofit lnSpcReduction="10000"/>
          </a:bodyPr>
          <a:lstStyle/>
          <a:p>
            <a:endParaRPr lang="ru-RU" dirty="0"/>
          </a:p>
        </p:txBody>
      </p:sp>
      <p:pic>
        <p:nvPicPr>
          <p:cNvPr id="4" name="Рисунок 3" descr="http://www.my-english.in.ua/pictures/articles/article_0004/happyenglish.jpg"/>
          <p:cNvPicPr/>
          <p:nvPr/>
        </p:nvPicPr>
        <p:blipFill>
          <a:blip r:embed="rId3" cstate="print"/>
          <a:srcRect/>
          <a:stretch>
            <a:fillRect/>
          </a:stretch>
        </p:blipFill>
        <p:spPr bwMode="auto">
          <a:xfrm>
            <a:off x="6000760" y="2786058"/>
            <a:ext cx="2428892" cy="2714644"/>
          </a:xfrm>
          <a:prstGeom prst="rect">
            <a:avLst/>
          </a:prstGeom>
          <a:noFill/>
          <a:ln w="9525">
            <a:noFill/>
            <a:miter lim="800000"/>
            <a:headEnd/>
            <a:tailEnd/>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446862"/>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Autofit/>
          </a:bodyPr>
          <a:lstStyle/>
          <a:p>
            <a:pPr algn="ctr"/>
            <a:r>
              <a:rPr lang="ru-RU" sz="2800" b="1" dirty="0" smtClean="0">
                <a:ln>
                  <a:noFill/>
                </a:ln>
                <a:solidFill>
                  <a:srgbClr val="F8F8F8"/>
                </a:solidFill>
                <a:effectLst/>
              </a:rPr>
              <a:t>ВЗАИМОДЕЙСТВИЕ  ПЕДАГОГА  И СЕМЬИ</a:t>
            </a:r>
            <a:endParaRPr lang="ru-RU" sz="2800" b="1" dirty="0">
              <a:ln>
                <a:noFill/>
              </a:ln>
              <a:solidFill>
                <a:srgbClr val="F8F8F8"/>
              </a:solidFill>
              <a:effectLst/>
            </a:endParaRPr>
          </a:p>
        </p:txBody>
      </p:sp>
      <p:sp>
        <p:nvSpPr>
          <p:cNvPr id="3" name="Содержимое 2"/>
          <p:cNvSpPr>
            <a:spLocks noGrp="1"/>
          </p:cNvSpPr>
          <p:nvPr>
            <p:ph idx="1"/>
          </p:nvPr>
        </p:nvSpPr>
        <p:spPr>
          <a:xfrm>
            <a:off x="457200" y="1214422"/>
            <a:ext cx="8229600" cy="5240386"/>
          </a:xfrm>
          <a:blipFill>
            <a:blip r:embed="rId2" cstate="print"/>
            <a:tile tx="0" ty="0" sx="100000" sy="100000" flip="none" algn="tl"/>
          </a:blipFill>
        </p:spPr>
        <p:txBody>
          <a:bodyPr>
            <a:noAutofit/>
          </a:bodyPr>
          <a:lstStyle/>
          <a:p>
            <a:pPr>
              <a:buNone/>
            </a:pPr>
            <a:r>
              <a:rPr lang="ru-RU" sz="1800" b="1" dirty="0" smtClean="0">
                <a:solidFill>
                  <a:schemeClr val="tx1">
                    <a:lumMod val="75000"/>
                  </a:schemeClr>
                </a:solidFill>
                <a:latin typeface="Cambria" pitchFamily="18" charset="0"/>
              </a:rPr>
              <a:t>      		</a:t>
            </a:r>
            <a:r>
              <a:rPr lang="ru-RU" sz="2000" b="1" dirty="0" smtClean="0">
                <a:solidFill>
                  <a:schemeClr val="tx1">
                    <a:lumMod val="75000"/>
                  </a:schemeClr>
                </a:solidFill>
                <a:latin typeface="Cambria" pitchFamily="18" charset="0"/>
              </a:rPr>
              <a:t>Обучение должно быть начато в раннем детстве. Родители и педагоги должны знать особенности высшей нервной деятельности и психики маленького ребенка. Правильное воспитание должно проводиться  независимо от того, где находится ребенок- дома или в детском учреждении. Воспитание даст положительный результат  только  при условии единства целей и методов обучения и воспитания ребенка как в семье, так и в детском учреждении. Родители с первых дней жизни ребенка должны получить помощь в установлении правильного режима, правильные методические приемы  воспитания , чтобы у детей не закрепились отрицательные привычки. Педагог должен  убедить родителей в согласовании приемов воспитания. В свое время педагог также должен учитывать сложившиеся привычки и индивидуальные способности.</a:t>
            </a:r>
            <a:endParaRPr lang="ru-RU" sz="2000" b="1" dirty="0">
              <a:solidFill>
                <a:schemeClr val="tx1">
                  <a:lumMod val="75000"/>
                </a:schemeClr>
              </a:solidFill>
              <a:latin typeface="Cambria"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714356"/>
            <a:ext cx="8229600" cy="3286148"/>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rmAutofit/>
          </a:bodyPr>
          <a:lstStyle/>
          <a:p>
            <a:pPr algn="ctr"/>
            <a:r>
              <a:rPr lang="ru-RU" sz="6600" b="1" i="1" dirty="0" smtClean="0">
                <a:solidFill>
                  <a:schemeClr val="accent5">
                    <a:lumMod val="75000"/>
                  </a:schemeClr>
                </a:solidFill>
                <a:effectLst>
                  <a:outerShdw blurRad="38100" dist="38100" dir="2700000" algn="tl">
                    <a:srgbClr val="000000">
                      <a:alpha val="43137"/>
                    </a:srgbClr>
                  </a:outerShdw>
                </a:effectLst>
              </a:rPr>
              <a:t/>
            </a:r>
            <a:br>
              <a:rPr lang="ru-RU" sz="6600" b="1" i="1" dirty="0" smtClean="0">
                <a:solidFill>
                  <a:schemeClr val="accent5">
                    <a:lumMod val="75000"/>
                  </a:schemeClr>
                </a:solidFill>
                <a:effectLst>
                  <a:outerShdw blurRad="38100" dist="38100" dir="2700000" algn="tl">
                    <a:srgbClr val="000000">
                      <a:alpha val="43137"/>
                    </a:srgbClr>
                  </a:outerShdw>
                </a:effectLst>
              </a:rPr>
            </a:br>
            <a:r>
              <a:rPr lang="ru-RU" sz="6600" b="1" i="1" dirty="0" smtClean="0">
                <a:solidFill>
                  <a:srgbClr val="F8F8F8"/>
                </a:solidFill>
                <a:effectLst>
                  <a:outerShdw blurRad="38100" dist="38100" dir="2700000" algn="tl">
                    <a:srgbClr val="000000">
                      <a:alpha val="43137"/>
                    </a:srgbClr>
                  </a:outerShdw>
                </a:effectLst>
                <a:latin typeface="Cambria" pitchFamily="18" charset="0"/>
              </a:rPr>
              <a:t>ЧИТАТЬ РАНЬШЕ, ЧЕМ ХОДИТЬ?»</a:t>
            </a:r>
            <a:endParaRPr lang="ru-RU" sz="4400" b="1" i="1" dirty="0">
              <a:solidFill>
                <a:srgbClr val="F8F8F8"/>
              </a:solidFill>
              <a:effectLst>
                <a:outerShdw blurRad="38100" dist="38100" dir="2700000" algn="tl">
                  <a:srgbClr val="000000">
                    <a:alpha val="43137"/>
                  </a:srgbClr>
                </a:outerShdw>
              </a:effectLst>
              <a:latin typeface="Cambria" pitchFamily="18" charset="0"/>
            </a:endParaRPr>
          </a:p>
        </p:txBody>
      </p:sp>
      <p:sp>
        <p:nvSpPr>
          <p:cNvPr id="4" name="Содержимое 3"/>
          <p:cNvSpPr>
            <a:spLocks noGrp="1"/>
          </p:cNvSpPr>
          <p:nvPr>
            <p:ph idx="1"/>
          </p:nvPr>
        </p:nvSpPr>
        <p:spPr>
          <a:xfrm>
            <a:off x="457200" y="3714752"/>
            <a:ext cx="8229600" cy="1643074"/>
          </a:xfrm>
        </p:spPr>
        <p:txBody>
          <a:bodyPr>
            <a:normAutofit/>
          </a:bodyPr>
          <a:lstStyle/>
          <a:p>
            <a:pPr algn="ctr">
              <a:buNone/>
            </a:pPr>
            <a:endParaRPr lang="ru-RU" dirty="0" smtClean="0"/>
          </a:p>
          <a:p>
            <a:pPr algn="ctr">
              <a:buNone/>
            </a:pPr>
            <a:r>
              <a:rPr lang="ru-RU" sz="3600" b="1" dirty="0" smtClean="0">
                <a:solidFill>
                  <a:schemeClr val="bg1">
                    <a:lumMod val="50000"/>
                  </a:schemeClr>
                </a:solidFill>
                <a:latin typeface="Cambria" pitchFamily="18" charset="0"/>
              </a:rPr>
              <a:t>КОНЦЕПЦИИ РАННЕГО РАЗВИТИЯ</a:t>
            </a:r>
            <a:endParaRPr lang="ru-RU" sz="3600" b="1" dirty="0">
              <a:solidFill>
                <a:schemeClr val="bg1">
                  <a:lumMod val="50000"/>
                </a:schemeClr>
              </a:solidFill>
              <a:latin typeface="Cambria"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804052"/>
          </a:xfr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tileRect/>
          </a:gradFill>
        </p:spPr>
        <p:txBody>
          <a:bodyPr>
            <a:normAutofit/>
          </a:bodyPr>
          <a:lstStyle/>
          <a:p>
            <a:pPr algn="ctr"/>
            <a:r>
              <a:rPr lang="ru-RU" sz="2800" b="1" dirty="0" smtClean="0">
                <a:ln>
                  <a:noFill/>
                </a:ln>
                <a:solidFill>
                  <a:srgbClr val="F8F8F8"/>
                </a:solidFill>
                <a:effectLst/>
              </a:rPr>
              <a:t>КОНЦЕПЦИЯ МАРИИ МОНТЕССОРИ</a:t>
            </a:r>
            <a:endParaRPr lang="ru-RU" sz="2800" b="1" dirty="0">
              <a:ln>
                <a:noFill/>
              </a:ln>
              <a:solidFill>
                <a:srgbClr val="F8F8F8"/>
              </a:solidFill>
              <a:effectLst/>
            </a:endParaRPr>
          </a:p>
        </p:txBody>
      </p:sp>
      <p:sp>
        <p:nvSpPr>
          <p:cNvPr id="3" name="Содержимое 2"/>
          <p:cNvSpPr>
            <a:spLocks noGrp="1"/>
          </p:cNvSpPr>
          <p:nvPr>
            <p:ph idx="1"/>
          </p:nvPr>
        </p:nvSpPr>
        <p:spPr>
          <a:xfrm>
            <a:off x="457200" y="928670"/>
            <a:ext cx="8229600" cy="5526138"/>
          </a:xfrm>
        </p:spPr>
        <p:txBody>
          <a:bodyPr>
            <a:noAutofit/>
          </a:bodyPr>
          <a:lstStyle/>
          <a:p>
            <a:pPr>
              <a:buNone/>
            </a:pPr>
            <a:r>
              <a:rPr lang="ru-RU" sz="1800" dirty="0" smtClean="0">
                <a:solidFill>
                  <a:schemeClr val="tx1">
                    <a:lumMod val="20000"/>
                    <a:lumOff val="80000"/>
                  </a:schemeClr>
                </a:solidFill>
              </a:rPr>
              <a:t>    </a:t>
            </a:r>
          </a:p>
          <a:p>
            <a:pPr>
              <a:buNone/>
            </a:pPr>
            <a:r>
              <a:rPr lang="ru-RU" sz="1800" b="1" dirty="0" smtClean="0">
                <a:solidFill>
                  <a:schemeClr val="tx1">
                    <a:lumMod val="20000"/>
                    <a:lumOff val="80000"/>
                  </a:schemeClr>
                </a:solidFill>
                <a:latin typeface="Cambria" pitchFamily="18" charset="0"/>
              </a:rPr>
              <a:t>       Педагогика </a:t>
            </a:r>
            <a:r>
              <a:rPr lang="ru-RU" sz="1800" b="1" dirty="0" err="1" smtClean="0">
                <a:solidFill>
                  <a:schemeClr val="tx1">
                    <a:lumMod val="20000"/>
                    <a:lumOff val="80000"/>
                  </a:schemeClr>
                </a:solidFill>
                <a:latin typeface="Cambria" pitchFamily="18" charset="0"/>
              </a:rPr>
              <a:t>Монтессори</a:t>
            </a:r>
            <a:r>
              <a:rPr lang="ru-RU" sz="1800" b="1" dirty="0" smtClean="0">
                <a:solidFill>
                  <a:schemeClr val="tx1">
                    <a:lumMod val="20000"/>
                    <a:lumOff val="80000"/>
                  </a:schemeClr>
                </a:solidFill>
                <a:latin typeface="Cambria" pitchFamily="18" charset="0"/>
              </a:rPr>
              <a:t> родилась из живого наблюдения за детьми, их возрастными особенностями и потребностями. </a:t>
            </a:r>
            <a:br>
              <a:rPr lang="ru-RU" sz="1800" b="1" dirty="0" smtClean="0">
                <a:solidFill>
                  <a:schemeClr val="tx1">
                    <a:lumMod val="20000"/>
                    <a:lumOff val="80000"/>
                  </a:schemeClr>
                </a:solidFill>
                <a:latin typeface="Cambria" pitchFamily="18" charset="0"/>
              </a:rPr>
            </a:br>
            <a:endParaRPr lang="ru-RU" sz="1800" b="1" dirty="0" smtClean="0">
              <a:solidFill>
                <a:schemeClr val="tx1">
                  <a:lumMod val="20000"/>
                  <a:lumOff val="80000"/>
                </a:schemeClr>
              </a:solidFill>
              <a:latin typeface="Cambria" pitchFamily="18" charset="0"/>
            </a:endParaRPr>
          </a:p>
          <a:p>
            <a:pPr>
              <a:buNone/>
            </a:pPr>
            <a:r>
              <a:rPr lang="ru-RU" sz="1800" b="1" dirty="0" smtClean="0">
                <a:solidFill>
                  <a:schemeClr val="tx1">
                    <a:lumMod val="20000"/>
                    <a:lumOff val="80000"/>
                  </a:schemeClr>
                </a:solidFill>
                <a:latin typeface="Cambria" pitchFamily="18" charset="0"/>
              </a:rPr>
              <a:t>       </a:t>
            </a:r>
            <a:r>
              <a:rPr lang="ru-RU" sz="1800" b="1" dirty="0" err="1" smtClean="0">
                <a:solidFill>
                  <a:schemeClr val="tx1">
                    <a:lumMod val="20000"/>
                    <a:lumOff val="80000"/>
                  </a:schemeClr>
                </a:solidFill>
                <a:latin typeface="Cambria" pitchFamily="18" charset="0"/>
              </a:rPr>
              <a:t>Монтессори</a:t>
            </a:r>
            <a:r>
              <a:rPr lang="ru-RU" sz="1800" b="1" dirty="0" smtClean="0">
                <a:solidFill>
                  <a:schemeClr val="tx1">
                    <a:lumMod val="20000"/>
                    <a:lumOff val="80000"/>
                  </a:schemeClr>
                </a:solidFill>
                <a:latin typeface="Cambria" pitchFamily="18" charset="0"/>
              </a:rPr>
              <a:t> создала педагогическую систему, которая состоит из трех частей: ребенок, окружающая среда, педагог. В центре всей системы стоит ребенок, вокруг него создается специальная среда, в которой он живет и учится самостоятельно. В этой среде ребенок упражняет свои физические функции, формирует моторные и сенсорные навыки, соответствующие возрасту, приобретает жизненный опыт, учится упорядочивать и сопоставлять разные предметы и явления, приобретает знания на собственном опыте. Учитель же наблюдает за ребенком и помогает ему, когда это требуется. Основа педагогики </a:t>
            </a:r>
            <a:r>
              <a:rPr lang="ru-RU" sz="1800" b="1" dirty="0" err="1" smtClean="0">
                <a:solidFill>
                  <a:schemeClr val="tx1">
                    <a:lumMod val="20000"/>
                    <a:lumOff val="80000"/>
                  </a:schemeClr>
                </a:solidFill>
                <a:latin typeface="Cambria" pitchFamily="18" charset="0"/>
              </a:rPr>
              <a:t>Монтессори</a:t>
            </a:r>
            <a:r>
              <a:rPr lang="ru-RU" sz="1800" b="1" dirty="0" smtClean="0">
                <a:solidFill>
                  <a:schemeClr val="tx1">
                    <a:lumMod val="20000"/>
                    <a:lumOff val="80000"/>
                  </a:schemeClr>
                </a:solidFill>
                <a:latin typeface="Cambria" pitchFamily="18" charset="0"/>
              </a:rPr>
              <a:t>, ее девиз: «Помоги мне это сделать самому". Ребенок учится работать с материалами сам. Причем, он может свободно выбирать, как он сейчас будет себя вести, чем заниматься. Может выбирать род деятельности.</a:t>
            </a:r>
            <a:r>
              <a:rPr lang="ru-RU" sz="1800" b="1" dirty="0" smtClean="0">
                <a:latin typeface="Cambria" pitchFamily="18" charset="0"/>
              </a:rPr>
              <a:t/>
            </a:r>
            <a:br>
              <a:rPr lang="ru-RU" sz="1800" b="1" dirty="0" smtClean="0">
                <a:latin typeface="Cambria" pitchFamily="18" charset="0"/>
              </a:rPr>
            </a:br>
            <a:endParaRPr lang="ru-RU" sz="1800" b="1" dirty="0" smtClean="0">
              <a:solidFill>
                <a:schemeClr val="tx1">
                  <a:lumMod val="20000"/>
                  <a:lumOff val="80000"/>
                </a:schemeClr>
              </a:solidFill>
              <a:latin typeface="Cambria" pitchFamily="18" charset="0"/>
            </a:endParaRPr>
          </a:p>
          <a:p>
            <a:pPr>
              <a:buNone/>
            </a:pPr>
            <a:r>
              <a:rPr lang="ru-RU" sz="1800" b="1" dirty="0" smtClean="0">
                <a:solidFill>
                  <a:schemeClr val="tx1">
                    <a:lumMod val="20000"/>
                    <a:lumOff val="80000"/>
                  </a:schemeClr>
                </a:solidFill>
                <a:latin typeface="Cambria" pitchFamily="18" charset="0"/>
              </a:rPr>
              <a:t/>
            </a:r>
            <a:br>
              <a:rPr lang="ru-RU" sz="1800" b="1" dirty="0" smtClean="0">
                <a:solidFill>
                  <a:schemeClr val="tx1">
                    <a:lumMod val="20000"/>
                    <a:lumOff val="80000"/>
                  </a:schemeClr>
                </a:solidFill>
                <a:latin typeface="Cambria" pitchFamily="18" charset="0"/>
              </a:rPr>
            </a:br>
            <a:endParaRPr lang="ru-RU" sz="1800" b="1" dirty="0">
              <a:solidFill>
                <a:schemeClr val="tx1">
                  <a:lumMod val="20000"/>
                  <a:lumOff val="80000"/>
                </a:schemeClr>
              </a:solidFill>
              <a:latin typeface="Cambria"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329642" cy="875490"/>
          </a:xfr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rmAutofit/>
          </a:bodyPr>
          <a:lstStyle/>
          <a:p>
            <a:pPr algn="ctr"/>
            <a:r>
              <a:rPr lang="ru-RU" sz="3200" b="1" dirty="0" smtClean="0">
                <a:ln>
                  <a:noFill/>
                </a:ln>
                <a:solidFill>
                  <a:srgbClr val="F8F8F8"/>
                </a:solidFill>
                <a:effectLst/>
              </a:rPr>
              <a:t>КОНЦЕПЦИЯ ГЛЕБА ДОМАНА</a:t>
            </a:r>
            <a:endParaRPr lang="ru-RU" sz="3200" b="1" dirty="0">
              <a:ln>
                <a:noFill/>
              </a:ln>
              <a:solidFill>
                <a:srgbClr val="F8F8F8"/>
              </a:solidFill>
              <a:effectLst/>
            </a:endParaRPr>
          </a:p>
        </p:txBody>
      </p:sp>
      <p:sp>
        <p:nvSpPr>
          <p:cNvPr id="3" name="Содержимое 2"/>
          <p:cNvSpPr>
            <a:spLocks noGrp="1"/>
          </p:cNvSpPr>
          <p:nvPr>
            <p:ph idx="1"/>
          </p:nvPr>
        </p:nvSpPr>
        <p:spPr>
          <a:xfrm>
            <a:off x="457200" y="1285860"/>
            <a:ext cx="8229600" cy="5168948"/>
          </a:xfrm>
        </p:spPr>
        <p:txBody>
          <a:bodyPr>
            <a:noAutofit/>
          </a:bodyPr>
          <a:lstStyle/>
          <a:p>
            <a:pPr>
              <a:buNone/>
            </a:pPr>
            <a:r>
              <a:rPr lang="ru-RU" sz="1800" b="1" dirty="0" smtClean="0">
                <a:solidFill>
                  <a:schemeClr val="bg2">
                    <a:lumMod val="20000"/>
                    <a:lumOff val="80000"/>
                  </a:schemeClr>
                </a:solidFill>
              </a:rPr>
              <a:t>      </a:t>
            </a:r>
            <a:r>
              <a:rPr lang="ru-RU" sz="1800" b="1" dirty="0" smtClean="0">
                <a:solidFill>
                  <a:schemeClr val="bg2">
                    <a:lumMod val="20000"/>
                    <a:lumOff val="80000"/>
                  </a:schemeClr>
                </a:solidFill>
                <a:latin typeface="Cambria" pitchFamily="18" charset="0"/>
              </a:rPr>
              <a:t>В отличие от </a:t>
            </a:r>
            <a:r>
              <a:rPr lang="ru-RU" sz="1800" b="1" dirty="0" err="1" smtClean="0">
                <a:solidFill>
                  <a:schemeClr val="bg2">
                    <a:lumMod val="20000"/>
                    <a:lumOff val="80000"/>
                  </a:schemeClr>
                </a:solidFill>
                <a:latin typeface="Cambria" pitchFamily="18" charset="0"/>
              </a:rPr>
              <a:t>Монтессори</a:t>
            </a:r>
            <a:r>
              <a:rPr lang="ru-RU" sz="1800" b="1" dirty="0" smtClean="0">
                <a:solidFill>
                  <a:schemeClr val="bg2">
                    <a:lumMod val="20000"/>
                    <a:lumOff val="80000"/>
                  </a:schemeClr>
                </a:solidFill>
                <a:latin typeface="Cambria" pitchFamily="18" charset="0"/>
              </a:rPr>
              <a:t>, </a:t>
            </a:r>
            <a:r>
              <a:rPr lang="ru-RU" sz="1800" b="1" dirty="0" err="1" smtClean="0">
                <a:solidFill>
                  <a:schemeClr val="bg2">
                    <a:lumMod val="20000"/>
                    <a:lumOff val="80000"/>
                  </a:schemeClr>
                </a:solidFill>
                <a:latin typeface="Cambria" pitchFamily="18" charset="0"/>
              </a:rPr>
              <a:t>Глен</a:t>
            </a:r>
            <a:r>
              <a:rPr lang="ru-RU" sz="1800" b="1" dirty="0" smtClean="0">
                <a:solidFill>
                  <a:schemeClr val="bg2">
                    <a:lumMod val="20000"/>
                    <a:lumOff val="80000"/>
                  </a:schemeClr>
                </a:solidFill>
                <a:latin typeface="Cambria" pitchFamily="18" charset="0"/>
              </a:rPr>
              <a:t> </a:t>
            </a:r>
            <a:r>
              <a:rPr lang="ru-RU" sz="1800" b="1" dirty="0" err="1" smtClean="0">
                <a:solidFill>
                  <a:schemeClr val="bg2">
                    <a:lumMod val="20000"/>
                    <a:lumOff val="80000"/>
                  </a:schemeClr>
                </a:solidFill>
                <a:latin typeface="Cambria" pitchFamily="18" charset="0"/>
              </a:rPr>
              <a:t>Доман</a:t>
            </a:r>
            <a:r>
              <a:rPr lang="ru-RU" sz="1800" b="1" dirty="0" smtClean="0">
                <a:solidFill>
                  <a:schemeClr val="bg2">
                    <a:lumMod val="20000"/>
                    <a:lumOff val="80000"/>
                  </a:schemeClr>
                </a:solidFill>
                <a:latin typeface="Cambria" pitchFamily="18" charset="0"/>
              </a:rPr>
              <a:t> рекомендует приоритет зрительного опыта над всеми остальными способами познания мира. С первых дней жизни детям показывают серии карточек по разным отраслям знаний, начиная от написанных слов, карточек с точками (математика) и заканчивая изображениями растений, животных, великих людей, исторических событий и многого другого. </a:t>
            </a:r>
            <a:br>
              <a:rPr lang="ru-RU" sz="1800" b="1" dirty="0" smtClean="0">
                <a:solidFill>
                  <a:schemeClr val="bg2">
                    <a:lumMod val="20000"/>
                    <a:lumOff val="80000"/>
                  </a:schemeClr>
                </a:solidFill>
                <a:latin typeface="Cambria" pitchFamily="18" charset="0"/>
              </a:rPr>
            </a:br>
            <a:r>
              <a:rPr lang="ru-RU" sz="1800" b="1" dirty="0" smtClean="0">
                <a:solidFill>
                  <a:schemeClr val="bg2">
                    <a:lumMod val="20000"/>
                    <a:lumOff val="80000"/>
                  </a:schemeClr>
                </a:solidFill>
                <a:latin typeface="Cambria" pitchFamily="18" charset="0"/>
              </a:rPr>
              <a:t>По мнению </a:t>
            </a:r>
            <a:r>
              <a:rPr lang="ru-RU" sz="1800" b="1" dirty="0" err="1" smtClean="0">
                <a:solidFill>
                  <a:schemeClr val="bg2">
                    <a:lumMod val="20000"/>
                    <a:lumOff val="80000"/>
                  </a:schemeClr>
                </a:solidFill>
                <a:latin typeface="Cambria" pitchFamily="18" charset="0"/>
              </a:rPr>
              <a:t>Домана</a:t>
            </a:r>
            <a:r>
              <a:rPr lang="ru-RU" sz="1800" b="1" dirty="0" smtClean="0">
                <a:solidFill>
                  <a:schemeClr val="bg2">
                    <a:lumMod val="20000"/>
                    <a:lumOff val="80000"/>
                  </a:schemeClr>
                </a:solidFill>
                <a:latin typeface="Cambria" pitchFamily="18" charset="0"/>
              </a:rPr>
              <a:t>, подобное опережающее обучение стимулирует развитие различных отделов мозга,  благодаря чему ребенок развивается гораздо быстрее сверстников. </a:t>
            </a:r>
          </a:p>
          <a:p>
            <a:pPr>
              <a:buNone/>
            </a:pPr>
            <a:r>
              <a:rPr lang="ru-RU" sz="1800" b="1" dirty="0" smtClean="0">
                <a:solidFill>
                  <a:schemeClr val="bg2">
                    <a:lumMod val="20000"/>
                    <a:lumOff val="80000"/>
                  </a:schemeClr>
                </a:solidFill>
                <a:latin typeface="Cambria" pitchFamily="18" charset="0"/>
              </a:rPr>
              <a:t>      </a:t>
            </a:r>
            <a:r>
              <a:rPr lang="ru-RU" sz="1800" b="1" dirty="0" err="1" smtClean="0">
                <a:solidFill>
                  <a:schemeClr val="bg2">
                    <a:lumMod val="20000"/>
                    <a:lumOff val="80000"/>
                  </a:schemeClr>
                </a:solidFill>
                <a:latin typeface="Cambria" pitchFamily="18" charset="0"/>
              </a:rPr>
              <a:t>Доман</a:t>
            </a:r>
            <a:r>
              <a:rPr lang="ru-RU" sz="1800" b="1" dirty="0" smtClean="0">
                <a:solidFill>
                  <a:schemeClr val="bg2">
                    <a:lumMod val="20000"/>
                    <a:lumOff val="80000"/>
                  </a:schemeClr>
                </a:solidFill>
                <a:latin typeface="Cambria" pitchFamily="18" charset="0"/>
              </a:rPr>
              <a:t> является категорическим противником игрушек, считая, что на них только тратится драгоценное время. При пользовании методикой </a:t>
            </a:r>
            <a:r>
              <a:rPr lang="ru-RU" sz="1800" b="1" dirty="0" err="1" smtClean="0">
                <a:solidFill>
                  <a:schemeClr val="bg2">
                    <a:lumMod val="20000"/>
                    <a:lumOff val="80000"/>
                  </a:schemeClr>
                </a:solidFill>
                <a:latin typeface="Cambria" pitchFamily="18" charset="0"/>
              </a:rPr>
              <a:t>Домана</a:t>
            </a:r>
            <a:r>
              <a:rPr lang="ru-RU" sz="1800" b="1" dirty="0" smtClean="0">
                <a:solidFill>
                  <a:schemeClr val="bg2">
                    <a:lumMod val="20000"/>
                    <a:lumOff val="80000"/>
                  </a:schemeClr>
                </a:solidFill>
                <a:latin typeface="Cambria" pitchFamily="18" charset="0"/>
              </a:rPr>
              <a:t>, ребенок из активного участника процесса обучения превращается в его объект. Он лишь пассивно поглощает информацию, не развивая творческие и исследовательские способности. При сочетании с другими педагогическими системами, элементы методики </a:t>
            </a:r>
            <a:r>
              <a:rPr lang="ru-RU" sz="1800" b="1" dirty="0" err="1" smtClean="0">
                <a:solidFill>
                  <a:schemeClr val="bg2">
                    <a:lumMod val="20000"/>
                    <a:lumOff val="80000"/>
                  </a:schemeClr>
                </a:solidFill>
                <a:latin typeface="Cambria" pitchFamily="18" charset="0"/>
              </a:rPr>
              <a:t>Домана</a:t>
            </a:r>
            <a:r>
              <a:rPr lang="ru-RU" sz="1800" b="1" dirty="0" smtClean="0">
                <a:solidFill>
                  <a:schemeClr val="bg2">
                    <a:lumMod val="20000"/>
                    <a:lumOff val="80000"/>
                  </a:schemeClr>
                </a:solidFill>
                <a:latin typeface="Cambria" pitchFamily="18" charset="0"/>
              </a:rPr>
              <a:t> дают неплохие результаты. </a:t>
            </a:r>
            <a:r>
              <a:rPr lang="ru-RU" sz="1800" dirty="0" smtClean="0">
                <a:solidFill>
                  <a:schemeClr val="bg2">
                    <a:lumMod val="20000"/>
                    <a:lumOff val="80000"/>
                  </a:schemeClr>
                </a:solidFill>
                <a:latin typeface="Cambria" pitchFamily="18" charset="0"/>
              </a:rPr>
              <a:t/>
            </a:r>
            <a:br>
              <a:rPr lang="ru-RU" sz="1800" dirty="0" smtClean="0">
                <a:solidFill>
                  <a:schemeClr val="bg2">
                    <a:lumMod val="20000"/>
                    <a:lumOff val="80000"/>
                  </a:schemeClr>
                </a:solidFill>
                <a:latin typeface="Cambria" pitchFamily="18" charset="0"/>
              </a:rPr>
            </a:br>
            <a:r>
              <a:rPr lang="ru-RU" sz="1800" dirty="0" smtClean="0">
                <a:solidFill>
                  <a:schemeClr val="bg2">
                    <a:lumMod val="20000"/>
                    <a:lumOff val="80000"/>
                  </a:schemeClr>
                </a:solidFill>
                <a:latin typeface="Cambria" pitchFamily="18" charset="0"/>
              </a:rPr>
              <a:t/>
            </a:r>
            <a:br>
              <a:rPr lang="ru-RU" sz="1800" dirty="0" smtClean="0">
                <a:solidFill>
                  <a:schemeClr val="bg2">
                    <a:lumMod val="20000"/>
                    <a:lumOff val="80000"/>
                  </a:schemeClr>
                </a:solidFill>
                <a:latin typeface="Cambria" pitchFamily="18" charset="0"/>
              </a:rPr>
            </a:br>
            <a:endParaRPr lang="ru-RU" sz="1800" dirty="0">
              <a:solidFill>
                <a:schemeClr val="bg2">
                  <a:lumMod val="20000"/>
                  <a:lumOff val="80000"/>
                </a:schemeClr>
              </a:solidFill>
              <a:latin typeface="Cambria"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2910" y="357166"/>
            <a:ext cx="8072494" cy="1571636"/>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rmAutofit fontScale="90000"/>
          </a:bodyPr>
          <a:lstStyle/>
          <a:p>
            <a:pPr algn="ctr"/>
            <a:r>
              <a:rPr lang="ru-RU" sz="4800" b="1" dirty="0" smtClean="0">
                <a:ln>
                  <a:noFill/>
                </a:ln>
                <a:solidFill>
                  <a:srgbClr val="F8F8F8"/>
                </a:solidFill>
                <a:effectLst/>
              </a:rPr>
              <a:t>МЛАДЕНЧЕСТВО</a:t>
            </a:r>
            <a:br>
              <a:rPr lang="ru-RU" sz="4800" b="1" dirty="0" smtClean="0">
                <a:ln>
                  <a:noFill/>
                </a:ln>
                <a:solidFill>
                  <a:srgbClr val="F8F8F8"/>
                </a:solidFill>
                <a:effectLst/>
              </a:rPr>
            </a:br>
            <a:endParaRPr lang="ru-RU" sz="5400" b="1" dirty="0">
              <a:ln>
                <a:noFill/>
              </a:ln>
              <a:solidFill>
                <a:srgbClr val="F8F8F8"/>
              </a:solidFill>
              <a:effectLst/>
            </a:endParaRPr>
          </a:p>
        </p:txBody>
      </p:sp>
      <p:pic>
        <p:nvPicPr>
          <p:cNvPr id="5" name="Содержимое 4" descr="Фото новорожденных"/>
          <p:cNvPicPr>
            <a:picLocks noGrp="1"/>
          </p:cNvPicPr>
          <p:nvPr>
            <p:ph idx="1"/>
          </p:nvPr>
        </p:nvPicPr>
        <p:blipFill>
          <a:blip r:embed="rId2" cstate="print"/>
          <a:stretch>
            <a:fillRect/>
          </a:stretch>
        </p:blipFill>
        <p:spPr bwMode="auto">
          <a:xfrm>
            <a:off x="928662" y="2928934"/>
            <a:ext cx="7143800" cy="3500462"/>
          </a:xfrm>
          <a:prstGeom prst="rect">
            <a:avLst/>
          </a:prstGeom>
          <a:noFill/>
          <a:ln w="9525">
            <a:noFill/>
            <a:miter lim="800000"/>
            <a:headEnd/>
            <a:tailEnd/>
          </a:ln>
          <a:scene3d>
            <a:camera prst="orthographicFront"/>
            <a:lightRig rig="threePt" dir="t"/>
          </a:scene3d>
          <a:sp3d>
            <a:bevelT w="114300" prst="artDeco"/>
          </a:sp3d>
        </p:spPr>
      </p:pic>
      <p:sp>
        <p:nvSpPr>
          <p:cNvPr id="4" name="Прямоугольник 3"/>
          <p:cNvSpPr/>
          <p:nvPr/>
        </p:nvSpPr>
        <p:spPr>
          <a:xfrm>
            <a:off x="1000100" y="1214422"/>
            <a:ext cx="7000924" cy="1477328"/>
          </a:xfrm>
          <a:prstGeom prst="rect">
            <a:avLst/>
          </a:prstGeom>
          <a:blipFill>
            <a:blip r:embed="rId3" cstate="print"/>
            <a:tile tx="0" ty="0" sx="100000" sy="100000" flip="none" algn="tl"/>
          </a:blip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r>
              <a:rPr lang="ru-RU" b="1" dirty="0" smtClean="0">
                <a:solidFill>
                  <a:schemeClr val="bg1"/>
                </a:solidFill>
                <a:latin typeface="Cambria" pitchFamily="18" charset="0"/>
              </a:rPr>
              <a:t>ЭТАП ОТ РОЖДЕНИЯ ДО  1 ГОДА , ЯВЛЯЮЩИЙСЯ ОДНИМ ИЗ ОСНОВНЫХ ЭТАПОВ ПСИХИЧЕСКОГО И ПСИХОМОТОРНОГО РАЗВИТИЯ РЕБЕНКА. Состоит из 3 периодов: 1 период (новорожденность-1 мес.), </a:t>
            </a:r>
          </a:p>
          <a:p>
            <a:r>
              <a:rPr lang="ru-RU" b="1" dirty="0" smtClean="0">
                <a:solidFill>
                  <a:schemeClr val="bg1"/>
                </a:solidFill>
                <a:latin typeface="Cambria" pitchFamily="18" charset="0"/>
              </a:rPr>
              <a:t>2 период (от 1 до 6 мес.), 3 период( от 6 до 12 мес.)</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732614"/>
          </a:xfr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rmAutofit/>
          </a:bodyPr>
          <a:lstStyle/>
          <a:p>
            <a:pPr algn="ctr"/>
            <a:r>
              <a:rPr lang="ru-RU" sz="2800" b="1" dirty="0" smtClean="0">
                <a:ln>
                  <a:noFill/>
                </a:ln>
                <a:solidFill>
                  <a:srgbClr val="F8F8F8"/>
                </a:solidFill>
                <a:effectLst/>
              </a:rPr>
              <a:t>КОНЦЕПЦИЯ  НИКИТИНЫХ</a:t>
            </a:r>
            <a:endParaRPr lang="ru-RU" sz="2800" b="1" dirty="0">
              <a:ln>
                <a:noFill/>
              </a:ln>
              <a:solidFill>
                <a:srgbClr val="F8F8F8"/>
              </a:solidFill>
              <a:effectLst/>
            </a:endParaRPr>
          </a:p>
        </p:txBody>
      </p:sp>
      <p:sp>
        <p:nvSpPr>
          <p:cNvPr id="3" name="Содержимое 2"/>
          <p:cNvSpPr>
            <a:spLocks noGrp="1"/>
          </p:cNvSpPr>
          <p:nvPr>
            <p:ph idx="1"/>
          </p:nvPr>
        </p:nvSpPr>
        <p:spPr>
          <a:xfrm>
            <a:off x="457200" y="1000108"/>
            <a:ext cx="8229600" cy="5643602"/>
          </a:xfrm>
        </p:spPr>
        <p:txBody>
          <a:bodyPr>
            <a:normAutofit lnSpcReduction="10000"/>
          </a:bodyPr>
          <a:lstStyle/>
          <a:p>
            <a:pPr>
              <a:buNone/>
            </a:pPr>
            <a:r>
              <a:rPr lang="ru-RU" sz="1800" dirty="0" smtClean="0">
                <a:solidFill>
                  <a:schemeClr val="bg2">
                    <a:lumMod val="20000"/>
                    <a:lumOff val="80000"/>
                  </a:schemeClr>
                </a:solidFill>
              </a:rPr>
              <a:t>     		</a:t>
            </a:r>
            <a:r>
              <a:rPr lang="ru-RU" sz="2000" dirty="0" smtClean="0">
                <a:solidFill>
                  <a:schemeClr val="bg2">
                    <a:lumMod val="20000"/>
                    <a:lumOff val="80000"/>
                  </a:schemeClr>
                </a:solidFill>
              </a:rPr>
              <a:t> </a:t>
            </a:r>
            <a:r>
              <a:rPr lang="ru-RU" sz="2000" b="1" dirty="0" smtClean="0">
                <a:solidFill>
                  <a:schemeClr val="bg2">
                    <a:lumMod val="20000"/>
                    <a:lumOff val="80000"/>
                  </a:schemeClr>
                </a:solidFill>
                <a:latin typeface="Calibri" pitchFamily="34" charset="0"/>
                <a:cs typeface="Calibri" pitchFamily="34" charset="0"/>
              </a:rPr>
              <a:t>Создатели системы воспитания и оздоровления детей в семье.</a:t>
            </a:r>
          </a:p>
          <a:p>
            <a:pPr>
              <a:buNone/>
            </a:pPr>
            <a:r>
              <a:rPr lang="ru-RU" sz="2000" b="1" dirty="0" smtClean="0">
                <a:solidFill>
                  <a:schemeClr val="bg2">
                    <a:lumMod val="20000"/>
                    <a:lumOff val="80000"/>
                  </a:schemeClr>
                </a:solidFill>
                <a:latin typeface="Calibri" pitchFamily="34" charset="0"/>
                <a:cs typeface="Calibri" pitchFamily="34" charset="0"/>
              </a:rPr>
              <a:t>        Ими открыто и описано явление "НУВЕРС" - "Необратимое Угасание Возможностей Эффективного Развития Способностей". Использование с раннего возраста развивающих игр, дающих возможность активно мыслить, решать постепенно усложняющиеся задачи самостоятельно, расширять творческие способности в решении задач, прекрасно развивают способности, заложенные в ребенке от природы. Автор называет свои игры  "ступеньками творчества</a:t>
            </a:r>
            <a:r>
              <a:rPr lang="ru-RU" sz="2400" b="1" dirty="0" smtClean="0">
                <a:solidFill>
                  <a:schemeClr val="tx1">
                    <a:lumMod val="20000"/>
                    <a:lumOff val="80000"/>
                  </a:schemeClr>
                </a:solidFill>
                <a:latin typeface="Calibri" pitchFamily="34" charset="0"/>
                <a:cs typeface="Calibri" pitchFamily="34" charset="0"/>
              </a:rPr>
              <a:t>». </a:t>
            </a:r>
          </a:p>
          <a:p>
            <a:pPr>
              <a:buNone/>
            </a:pPr>
            <a:r>
              <a:rPr lang="ru-RU" sz="2000" b="1" dirty="0" smtClean="0">
                <a:solidFill>
                  <a:schemeClr val="bg2">
                    <a:lumMod val="20000"/>
                    <a:lumOff val="80000"/>
                  </a:schemeClr>
                </a:solidFill>
                <a:latin typeface="Calibri" pitchFamily="34" charset="0"/>
                <a:cs typeface="Calibri" pitchFamily="34" charset="0"/>
              </a:rPr>
              <a:t>        Необходимым условием успеха в применении игр Никитиных является непосредственное участие родителей в занятиях с ними. Это не игра-развлечение, которая покупается, чтобы "избавиться" от ребенка на некоторое время. Это игры для совместного времяпрепровождения. Но игры Никитиных, опять же, не могут быть единственным средством развития ребенка. Они должны быть уравновешены занятиями искусством и гуманитарными дисциплинами, которые в системе Никитиных практически совсем не представлены. </a:t>
            </a:r>
            <a:r>
              <a:rPr lang="ru-RU" sz="2000" b="1" dirty="0" smtClean="0">
                <a:solidFill>
                  <a:schemeClr val="tx1">
                    <a:lumMod val="20000"/>
                    <a:lumOff val="80000"/>
                  </a:schemeClr>
                </a:solidFill>
                <a:latin typeface="Calibri" pitchFamily="34" charset="0"/>
                <a:cs typeface="Calibri" pitchFamily="34" charset="0"/>
              </a:rPr>
              <a:t>К занятиям по системе Никитиных нужно добавлять элементы развивающей  методики Зайцева.</a:t>
            </a:r>
            <a:endParaRPr lang="ru-RU" sz="2400" b="1" dirty="0">
              <a:solidFill>
                <a:schemeClr val="tx1">
                  <a:lumMod val="20000"/>
                  <a:lumOff val="80000"/>
                </a:schemeClr>
              </a:solidFill>
              <a:latin typeface="Calibri" pitchFamily="34" charset="0"/>
              <a:cs typeface="Calibri"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28604"/>
            <a:ext cx="8229600" cy="714380"/>
          </a:xfrm>
          <a:gradFill flip="none" rotWithShape="1">
            <a:gsLst>
              <a:gs pos="0">
                <a:schemeClr val="bg1">
                  <a:lumMod val="60000"/>
                  <a:lumOff val="40000"/>
                  <a:shade val="30000"/>
                  <a:satMod val="115000"/>
                </a:schemeClr>
              </a:gs>
              <a:gs pos="50000">
                <a:schemeClr val="bg1">
                  <a:lumMod val="60000"/>
                  <a:lumOff val="40000"/>
                  <a:shade val="67500"/>
                  <a:satMod val="115000"/>
                </a:schemeClr>
              </a:gs>
              <a:gs pos="100000">
                <a:schemeClr val="bg1">
                  <a:lumMod val="60000"/>
                  <a:lumOff val="40000"/>
                  <a:shade val="100000"/>
                  <a:satMod val="115000"/>
                </a:schemeClr>
              </a:gs>
            </a:gsLst>
            <a:lin ang="5400000" scaled="1"/>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Autofit/>
          </a:bodyPr>
          <a:lstStyle/>
          <a:p>
            <a:pPr algn="ctr"/>
            <a:r>
              <a:rPr lang="ru-RU" sz="3200" b="1" dirty="0" smtClean="0">
                <a:ln>
                  <a:noFill/>
                </a:ln>
                <a:solidFill>
                  <a:srgbClr val="F8F8F8"/>
                </a:solidFill>
                <a:effectLst/>
              </a:rPr>
              <a:t>КОНЦЕПЦИЯ   ЗАЙЦЕВА</a:t>
            </a:r>
            <a:endParaRPr lang="ru-RU" sz="3200" b="1" dirty="0">
              <a:ln>
                <a:noFill/>
              </a:ln>
              <a:solidFill>
                <a:srgbClr val="F8F8F8"/>
              </a:solidFill>
              <a:effectLst/>
            </a:endParaRPr>
          </a:p>
        </p:txBody>
      </p:sp>
      <p:sp>
        <p:nvSpPr>
          <p:cNvPr id="3" name="Содержимое 2"/>
          <p:cNvSpPr>
            <a:spLocks noGrp="1"/>
          </p:cNvSpPr>
          <p:nvPr>
            <p:ph idx="1"/>
          </p:nvPr>
        </p:nvSpPr>
        <p:spPr>
          <a:xfrm>
            <a:off x="457200" y="1285860"/>
            <a:ext cx="8229600" cy="5168948"/>
          </a:xfrm>
        </p:spPr>
        <p:txBody>
          <a:bodyPr>
            <a:normAutofit/>
          </a:bodyPr>
          <a:lstStyle/>
          <a:p>
            <a:pPr>
              <a:buNone/>
            </a:pPr>
            <a:r>
              <a:rPr lang="ru-RU" sz="1800" b="1" dirty="0" smtClean="0">
                <a:solidFill>
                  <a:schemeClr val="bg2">
                    <a:lumMod val="20000"/>
                    <a:lumOff val="80000"/>
                  </a:schemeClr>
                </a:solidFill>
                <a:latin typeface="Cambria" pitchFamily="18" charset="0"/>
              </a:rPr>
              <a:t>       </a:t>
            </a:r>
          </a:p>
          <a:p>
            <a:pPr>
              <a:buNone/>
            </a:pPr>
            <a:r>
              <a:rPr lang="ru-RU" sz="1800" b="1" dirty="0" smtClean="0">
                <a:solidFill>
                  <a:schemeClr val="bg2">
                    <a:lumMod val="20000"/>
                    <a:lumOff val="80000"/>
                  </a:schemeClr>
                </a:solidFill>
                <a:latin typeface="Cambria" pitchFamily="18" charset="0"/>
              </a:rPr>
              <a:t> 		Методы овладения чтением, письмом и счетом разработаны </a:t>
            </a:r>
            <a:r>
              <a:rPr lang="ru-RU" sz="1800" b="1" smtClean="0">
                <a:solidFill>
                  <a:schemeClr val="bg2">
                    <a:lumMod val="20000"/>
                    <a:lumOff val="80000"/>
                  </a:schemeClr>
                </a:solidFill>
                <a:latin typeface="Cambria" pitchFamily="18" charset="0"/>
              </a:rPr>
              <a:t>выдающимся  </a:t>
            </a:r>
            <a:r>
              <a:rPr lang="ru-RU" sz="1800" b="1" dirty="0" smtClean="0">
                <a:solidFill>
                  <a:schemeClr val="bg2">
                    <a:lumMod val="20000"/>
                    <a:lumOff val="80000"/>
                  </a:schemeClr>
                </a:solidFill>
                <a:latin typeface="Cambria" pitchFamily="18" charset="0"/>
              </a:rPr>
              <a:t>педагогом-новатором, подвижником своего дела Николаем Александровичем Зайцевы.</a:t>
            </a:r>
          </a:p>
          <a:p>
            <a:pPr>
              <a:buNone/>
            </a:pPr>
            <a:r>
              <a:rPr lang="ru-RU" sz="1800" b="1" dirty="0" smtClean="0">
                <a:solidFill>
                  <a:schemeClr val="bg2">
                    <a:lumMod val="20000"/>
                    <a:lumOff val="80000"/>
                  </a:schemeClr>
                </a:solidFill>
                <a:latin typeface="Cambria" pitchFamily="18" charset="0"/>
              </a:rPr>
              <a:t>        </a:t>
            </a:r>
            <a:r>
              <a:rPr lang="ru-RU" sz="1800" b="1" dirty="0" smtClean="0">
                <a:solidFill>
                  <a:schemeClr val="tx1">
                    <a:lumMod val="20000"/>
                    <a:lumOff val="80000"/>
                  </a:schemeClr>
                </a:solidFill>
                <a:latin typeface="Cambria" pitchFamily="18" charset="0"/>
              </a:rPr>
              <a:t>Его многочисленные пособия, главным и наиболее известным из которых являются "Кубики Зайцева", основаны на естественной потребности любого ребенка в игре (это прежде всего игры, а потом уже пособия), на </a:t>
            </a:r>
            <a:r>
              <a:rPr lang="ru-RU" sz="1800" b="1" dirty="0" err="1" smtClean="0">
                <a:solidFill>
                  <a:schemeClr val="tx1">
                    <a:lumMod val="20000"/>
                    <a:lumOff val="80000"/>
                  </a:schemeClr>
                </a:solidFill>
                <a:latin typeface="Cambria" pitchFamily="18" charset="0"/>
              </a:rPr>
              <a:t>природосообразности</a:t>
            </a:r>
            <a:r>
              <a:rPr lang="ru-RU" sz="1800" b="1" dirty="0" smtClean="0">
                <a:solidFill>
                  <a:schemeClr val="tx1">
                    <a:lumMod val="20000"/>
                    <a:lumOff val="80000"/>
                  </a:schemeClr>
                </a:solidFill>
                <a:latin typeface="Cambria" pitchFamily="18" charset="0"/>
              </a:rPr>
              <a:t> всех материалов (не портится зрение и осанка детей в процессе занятий), на системности подачи материала. </a:t>
            </a:r>
            <a:r>
              <a:rPr lang="ru-RU" sz="1800" b="1" dirty="0" smtClean="0">
                <a:latin typeface="Cambria" pitchFamily="18" charset="0"/>
              </a:rPr>
              <a:t/>
            </a:r>
            <a:br>
              <a:rPr lang="ru-RU" sz="1800" b="1" dirty="0" smtClean="0">
                <a:latin typeface="Cambria" pitchFamily="18" charset="0"/>
              </a:rPr>
            </a:br>
            <a:r>
              <a:rPr lang="ru-RU" sz="1800" b="1" dirty="0" smtClean="0">
                <a:solidFill>
                  <a:schemeClr val="bg2">
                    <a:lumMod val="20000"/>
                    <a:lumOff val="80000"/>
                  </a:schemeClr>
                </a:solidFill>
                <a:latin typeface="Cambria" pitchFamily="18" charset="0"/>
              </a:rPr>
              <a:t>"Кубики Зайцева" - не просто кубики с буквами, это звучащие, разные по размерам и цветам кубики со всеми сразу складами русского языка, позволяющие  малышам от года и чуть старше начать говорить и читать одновременно (в течении нескольких месяцев, требующихся на развитие устной речи малыша).</a:t>
            </a:r>
            <a:br>
              <a:rPr lang="ru-RU" sz="1800" b="1" dirty="0" smtClean="0">
                <a:solidFill>
                  <a:schemeClr val="bg2">
                    <a:lumMod val="20000"/>
                    <a:lumOff val="80000"/>
                  </a:schemeClr>
                </a:solidFill>
                <a:latin typeface="Cambria" pitchFamily="18" charset="0"/>
              </a:rPr>
            </a:br>
            <a:r>
              <a:rPr lang="ru-RU" sz="1800" b="1" dirty="0" smtClean="0">
                <a:solidFill>
                  <a:schemeClr val="bg2">
                    <a:lumMod val="20000"/>
                    <a:lumOff val="80000"/>
                  </a:schemeClr>
                </a:solidFill>
                <a:latin typeface="Cambria" pitchFamily="18" charset="0"/>
              </a:rPr>
              <a:t/>
            </a:r>
            <a:br>
              <a:rPr lang="ru-RU" sz="1800" b="1" dirty="0" smtClean="0">
                <a:solidFill>
                  <a:schemeClr val="bg2">
                    <a:lumMod val="20000"/>
                    <a:lumOff val="80000"/>
                  </a:schemeClr>
                </a:solidFill>
                <a:latin typeface="Cambria" pitchFamily="18" charset="0"/>
              </a:rPr>
            </a:br>
            <a:endParaRPr lang="ru-RU" sz="1800" b="1" dirty="0">
              <a:solidFill>
                <a:schemeClr val="bg2">
                  <a:lumMod val="20000"/>
                  <a:lumOff val="80000"/>
                </a:schemeClr>
              </a:solidFill>
              <a:latin typeface="Cambria"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214290"/>
            <a:ext cx="8229600" cy="928694"/>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rmAutofit fontScale="90000"/>
            <a:scene3d>
              <a:camera prst="orthographicFront"/>
              <a:lightRig rig="soft" dir="t">
                <a:rot lat="0" lon="0" rev="2400000"/>
              </a:lightRig>
            </a:scene3d>
            <a:sp3d>
              <a:bevelT w="19050" h="12700"/>
            </a:sp3d>
          </a:bodyPr>
          <a:lstStyle/>
          <a:p>
            <a:pPr algn="ctr"/>
            <a:r>
              <a:rPr lang="ru-RU" sz="4000" b="1" dirty="0" smtClean="0">
                <a:ln>
                  <a:noFill/>
                </a:ln>
                <a:solidFill>
                  <a:srgbClr val="F8F8F8"/>
                </a:solidFill>
                <a:effectLst/>
              </a:rPr>
              <a:t>Первый период-Новорожденность</a:t>
            </a:r>
            <a:endParaRPr lang="ru-RU" sz="4000" b="1" dirty="0">
              <a:ln>
                <a:noFill/>
              </a:ln>
              <a:solidFill>
                <a:srgbClr val="F8F8F8"/>
              </a:solidFill>
              <a:effectLst/>
            </a:endParaRPr>
          </a:p>
        </p:txBody>
      </p:sp>
      <p:sp>
        <p:nvSpPr>
          <p:cNvPr id="3" name="Содержимое 2"/>
          <p:cNvSpPr>
            <a:spLocks noGrp="1"/>
          </p:cNvSpPr>
          <p:nvPr>
            <p:ph sz="half" idx="1"/>
          </p:nvPr>
        </p:nvSpPr>
        <p:spPr>
          <a:xfrm>
            <a:off x="357158" y="1428736"/>
            <a:ext cx="4500594" cy="5072098"/>
          </a:xfrm>
          <a:gradFill flip="none" rotWithShape="1">
            <a:gsLst>
              <a:gs pos="0">
                <a:schemeClr val="accent1">
                  <a:lumMod val="60000"/>
                  <a:lumOff val="40000"/>
                  <a:shade val="30000"/>
                  <a:satMod val="115000"/>
                </a:schemeClr>
              </a:gs>
              <a:gs pos="50000">
                <a:schemeClr val="accent1">
                  <a:lumMod val="60000"/>
                  <a:lumOff val="40000"/>
                  <a:shade val="67500"/>
                  <a:satMod val="115000"/>
                </a:schemeClr>
              </a:gs>
              <a:gs pos="100000">
                <a:schemeClr val="accent1">
                  <a:lumMod val="60000"/>
                  <a:lumOff val="40000"/>
                  <a:shade val="100000"/>
                  <a:satMod val="115000"/>
                </a:schemeClr>
              </a:gs>
            </a:gsLst>
            <a:lin ang="2700000" scaled="1"/>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rmAutofit fontScale="85000" lnSpcReduction="10000"/>
          </a:bodyPr>
          <a:lstStyle/>
          <a:p>
            <a:pPr>
              <a:buNone/>
            </a:pPr>
            <a:endParaRPr lang="ru-RU" sz="2000" dirty="0" smtClean="0"/>
          </a:p>
          <a:p>
            <a:pPr>
              <a:buFont typeface="Wingdings" pitchFamily="2" charset="2"/>
              <a:buChar char="Ø"/>
            </a:pPr>
            <a:r>
              <a:rPr lang="ru-RU" sz="1800" b="1" dirty="0" smtClean="0">
                <a:solidFill>
                  <a:schemeClr val="accent6">
                    <a:lumMod val="50000"/>
                  </a:schemeClr>
                </a:solidFill>
                <a:latin typeface="Cambria" pitchFamily="18" charset="0"/>
                <a:cs typeface="Calibri" pitchFamily="34" charset="0"/>
              </a:rPr>
              <a:t>Адаптация организма  к внешнему миру и настрой на восприятие взрослого.</a:t>
            </a:r>
          </a:p>
          <a:p>
            <a:pPr>
              <a:buFont typeface="Wingdings" pitchFamily="2" charset="2"/>
              <a:buChar char="Ø"/>
            </a:pPr>
            <a:r>
              <a:rPr lang="ru-RU" sz="1800" b="1" dirty="0" smtClean="0">
                <a:solidFill>
                  <a:schemeClr val="accent6">
                    <a:lumMod val="50000"/>
                  </a:schemeClr>
                </a:solidFill>
                <a:latin typeface="Cambria" pitchFamily="18" charset="0"/>
                <a:cs typeface="Calibri" pitchFamily="34" charset="0"/>
              </a:rPr>
              <a:t>Проявление врожденных, инстинктивных форм поведения, направленных на удовлетворение органических потребностей.</a:t>
            </a:r>
          </a:p>
          <a:p>
            <a:pPr>
              <a:buFont typeface="Wingdings" pitchFamily="2" charset="2"/>
              <a:buChar char="Ø"/>
            </a:pPr>
            <a:r>
              <a:rPr lang="ru-RU" sz="1800" b="1" dirty="0" smtClean="0">
                <a:solidFill>
                  <a:schemeClr val="accent6">
                    <a:lumMod val="50000"/>
                  </a:schemeClr>
                </a:solidFill>
                <a:latin typeface="Cambria" pitchFamily="18" charset="0"/>
                <a:cs typeface="Calibri" pitchFamily="34" charset="0"/>
              </a:rPr>
              <a:t>Безграничные возможности усвоения нового опыта, приобретения свойственных человеку форм поведения.</a:t>
            </a:r>
          </a:p>
          <a:p>
            <a:pPr>
              <a:buFont typeface="Wingdings" pitchFamily="2" charset="2"/>
              <a:buChar char="Ø"/>
            </a:pPr>
            <a:r>
              <a:rPr lang="ru-RU" sz="1800" b="1" dirty="0" smtClean="0">
                <a:solidFill>
                  <a:schemeClr val="accent6">
                    <a:lumMod val="50000"/>
                  </a:schemeClr>
                </a:solidFill>
                <a:latin typeface="Cambria" pitchFamily="18" charset="0"/>
                <a:cs typeface="Calibri" pitchFamily="34" charset="0"/>
              </a:rPr>
              <a:t>Обладание богатыми сенсорными возможностями, выраженными  в различении зрительных и слуховых воздействий.</a:t>
            </a:r>
          </a:p>
          <a:p>
            <a:pPr>
              <a:buFont typeface="Wingdings" pitchFamily="2" charset="2"/>
              <a:buChar char="Ø"/>
            </a:pPr>
            <a:r>
              <a:rPr lang="ru-RU" sz="1800" b="1" dirty="0" smtClean="0">
                <a:solidFill>
                  <a:schemeClr val="accent6">
                    <a:lumMod val="50000"/>
                  </a:schemeClr>
                </a:solidFill>
                <a:latin typeface="Cambria" pitchFamily="18" charset="0"/>
                <a:cs typeface="Calibri" pitchFamily="34" charset="0"/>
              </a:rPr>
              <a:t>Потребность в общении со взрослым, которая складывается под влиянием активных воздействий взрослого.</a:t>
            </a:r>
          </a:p>
          <a:p>
            <a:pPr>
              <a:buFont typeface="Wingdings" pitchFamily="2" charset="2"/>
              <a:buChar char="Ø"/>
            </a:pPr>
            <a:r>
              <a:rPr lang="ru-RU" sz="1800" b="1" dirty="0" smtClean="0">
                <a:solidFill>
                  <a:schemeClr val="accent6">
                    <a:lumMod val="50000"/>
                  </a:schemeClr>
                </a:solidFill>
                <a:latin typeface="Cambria" pitchFamily="18" charset="0"/>
              </a:rPr>
              <a:t>Социальная ситуации развития – беспомощность, биологическая связь с матерью, зависимость от взрослого человека.</a:t>
            </a:r>
          </a:p>
          <a:p>
            <a:pPr>
              <a:buFont typeface="Wingdings" pitchFamily="2" charset="2"/>
              <a:buChar char="Ø"/>
            </a:pPr>
            <a:endParaRPr lang="ru-RU" sz="1800" dirty="0" smtClean="0">
              <a:latin typeface="Cambria" pitchFamily="18" charset="0"/>
              <a:cs typeface="Calibri" pitchFamily="34" charset="0"/>
            </a:endParaRPr>
          </a:p>
        </p:txBody>
      </p:sp>
      <p:sp>
        <p:nvSpPr>
          <p:cNvPr id="7" name="Содержимое 6"/>
          <p:cNvSpPr>
            <a:spLocks noGrp="1"/>
          </p:cNvSpPr>
          <p:nvPr>
            <p:ph sz="half" idx="2"/>
          </p:nvPr>
        </p:nvSpPr>
        <p:spPr>
          <a:xfrm>
            <a:off x="5286380" y="1857364"/>
            <a:ext cx="3143272" cy="3643338"/>
          </a:xfrm>
          <a:gradFill flip="none" rotWithShape="1">
            <a:gsLst>
              <a:gs pos="0">
                <a:schemeClr val="bg1">
                  <a:tint val="66000"/>
                  <a:satMod val="160000"/>
                </a:schemeClr>
              </a:gs>
              <a:gs pos="50000">
                <a:schemeClr val="bg1">
                  <a:tint val="44500"/>
                  <a:satMod val="160000"/>
                </a:schemeClr>
              </a:gs>
              <a:gs pos="100000">
                <a:schemeClr val="bg1">
                  <a:tint val="23500"/>
                  <a:satMod val="160000"/>
                </a:schemeClr>
              </a:gs>
            </a:gsLst>
            <a:path path="circle">
              <a:fillToRect l="100000" b="100000"/>
            </a:path>
            <a:tileRect t="-100000" r="-100000"/>
          </a:gradFill>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txBody>
          <a:bodyPr>
            <a:normAutofit fontScale="85000" lnSpcReduction="10000"/>
          </a:bodyPr>
          <a:lstStyle/>
          <a:p>
            <a:pPr algn="ctr">
              <a:buNone/>
            </a:pPr>
            <a:r>
              <a:rPr lang="ru-RU" b="1" dirty="0" smtClean="0">
                <a:solidFill>
                  <a:schemeClr val="accent1">
                    <a:lumMod val="50000"/>
                  </a:schemeClr>
                </a:solidFill>
                <a:latin typeface="Cambria" pitchFamily="18" charset="0"/>
              </a:rPr>
              <a:t>Кризис рождения. </a:t>
            </a:r>
          </a:p>
          <a:p>
            <a:pPr>
              <a:buFontTx/>
              <a:buChar char="-"/>
            </a:pPr>
            <a:endParaRPr lang="ru-RU" sz="2000" b="1" dirty="0" smtClean="0">
              <a:solidFill>
                <a:schemeClr val="accent5">
                  <a:lumMod val="50000"/>
                </a:schemeClr>
              </a:solidFill>
              <a:latin typeface="Cambria" pitchFamily="18" charset="0"/>
            </a:endParaRPr>
          </a:p>
          <a:p>
            <a:pPr>
              <a:buFontTx/>
              <a:buChar char="-"/>
            </a:pPr>
            <a:r>
              <a:rPr lang="ru-RU" sz="2000" b="1" dirty="0" smtClean="0">
                <a:solidFill>
                  <a:schemeClr val="accent5">
                    <a:lumMod val="50000"/>
                  </a:schemeClr>
                </a:solidFill>
                <a:latin typeface="Cambria" pitchFamily="18" charset="0"/>
              </a:rPr>
              <a:t>Смена условий жизни и физиологического существования малыша.</a:t>
            </a:r>
          </a:p>
          <a:p>
            <a:pPr>
              <a:buFontTx/>
              <a:buChar char="-"/>
            </a:pPr>
            <a:r>
              <a:rPr lang="ru-RU" sz="2000" b="1" dirty="0" smtClean="0">
                <a:solidFill>
                  <a:schemeClr val="accent5">
                    <a:lumMod val="50000"/>
                  </a:schemeClr>
                </a:solidFill>
                <a:latin typeface="Cambria" pitchFamily="18" charset="0"/>
              </a:rPr>
              <a:t>Физиологическая потеря матери.</a:t>
            </a:r>
            <a:endParaRPr lang="ru-RU" sz="2000" b="1" dirty="0">
              <a:solidFill>
                <a:schemeClr val="accent5">
                  <a:lumMod val="50000"/>
                </a:schemeClr>
              </a:solidFill>
              <a:latin typeface="Cambria"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285728"/>
            <a:ext cx="8329642" cy="928694"/>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Autofit/>
            <a:scene3d>
              <a:camera prst="orthographicFront"/>
              <a:lightRig rig="soft" dir="t">
                <a:rot lat="0" lon="0" rev="2400000"/>
              </a:lightRig>
            </a:scene3d>
            <a:sp3d>
              <a:bevelT w="19050" h="12700"/>
            </a:sp3d>
          </a:bodyPr>
          <a:lstStyle/>
          <a:p>
            <a:pPr algn="ctr"/>
            <a:r>
              <a:rPr lang="ru-RU" sz="3200" b="1" dirty="0" smtClean="0">
                <a:ln>
                  <a:noFill/>
                </a:ln>
                <a:solidFill>
                  <a:srgbClr val="F8F8F8"/>
                </a:solidFill>
                <a:effectLst/>
              </a:rPr>
              <a:t>Второй период- от 1 до 6 месяцев</a:t>
            </a:r>
            <a:endParaRPr lang="ru-RU" sz="3200" b="1" dirty="0">
              <a:solidFill>
                <a:srgbClr val="F8F8F8"/>
              </a:solidFill>
              <a:effectLst>
                <a:outerShdw blurRad="38100" dist="38100" dir="2700000" algn="tl">
                  <a:srgbClr val="000000">
                    <a:alpha val="43137"/>
                  </a:srgbClr>
                </a:outerShdw>
              </a:effectLst>
            </a:endParaRPr>
          </a:p>
        </p:txBody>
      </p:sp>
      <p:sp>
        <p:nvSpPr>
          <p:cNvPr id="3" name="Содержимое 2"/>
          <p:cNvSpPr>
            <a:spLocks noGrp="1"/>
          </p:cNvSpPr>
          <p:nvPr>
            <p:ph sz="half" idx="1"/>
          </p:nvPr>
        </p:nvSpPr>
        <p:spPr>
          <a:xfrm>
            <a:off x="500034" y="1643050"/>
            <a:ext cx="4143404" cy="4814902"/>
          </a:xfrm>
          <a:gradFill flip="none" rotWithShape="1">
            <a:gsLst>
              <a:gs pos="0">
                <a:schemeClr val="accent1">
                  <a:lumMod val="60000"/>
                  <a:lumOff val="40000"/>
                  <a:shade val="30000"/>
                  <a:satMod val="115000"/>
                </a:schemeClr>
              </a:gs>
              <a:gs pos="50000">
                <a:schemeClr val="accent1">
                  <a:lumMod val="60000"/>
                  <a:lumOff val="40000"/>
                  <a:shade val="67500"/>
                  <a:satMod val="115000"/>
                </a:schemeClr>
              </a:gs>
              <a:gs pos="100000">
                <a:schemeClr val="accent1">
                  <a:lumMod val="60000"/>
                  <a:lumOff val="40000"/>
                  <a:shade val="100000"/>
                  <a:satMod val="115000"/>
                </a:schemeClr>
              </a:gs>
            </a:gsLst>
            <a:lin ang="0" scaled="1"/>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rmAutofit fontScale="92500" lnSpcReduction="10000"/>
          </a:bodyPr>
          <a:lstStyle/>
          <a:p>
            <a:pPr>
              <a:buFont typeface="Wingdings" pitchFamily="2" charset="2"/>
              <a:buChar char="Ø"/>
            </a:pPr>
            <a:r>
              <a:rPr lang="ru-RU" sz="1800" b="1" dirty="0" smtClean="0">
                <a:solidFill>
                  <a:schemeClr val="accent6">
                    <a:lumMod val="50000"/>
                  </a:schemeClr>
                </a:solidFill>
                <a:latin typeface="Cambria" pitchFamily="18" charset="0"/>
              </a:rPr>
              <a:t>Ситуативно-личностное общение со взрослым.</a:t>
            </a:r>
          </a:p>
          <a:p>
            <a:pPr>
              <a:buFont typeface="Wingdings" pitchFamily="2" charset="2"/>
              <a:buChar char="Ø"/>
            </a:pPr>
            <a:r>
              <a:rPr lang="ru-RU" sz="1800" b="1" dirty="0" smtClean="0">
                <a:solidFill>
                  <a:schemeClr val="accent6">
                    <a:lumMod val="50000"/>
                  </a:schemeClr>
                </a:solidFill>
                <a:latin typeface="Cambria" pitchFamily="18" charset="0"/>
              </a:rPr>
              <a:t>Комплекс оживления младенца.</a:t>
            </a:r>
          </a:p>
          <a:p>
            <a:pPr>
              <a:buFont typeface="Wingdings" pitchFamily="2" charset="2"/>
              <a:buChar char="Ø"/>
            </a:pPr>
            <a:r>
              <a:rPr lang="ru-RU" sz="1800" b="1" dirty="0" smtClean="0">
                <a:solidFill>
                  <a:schemeClr val="accent6">
                    <a:lumMod val="50000"/>
                  </a:schemeClr>
                </a:solidFill>
                <a:latin typeface="Cambria" pitchFamily="18" charset="0"/>
              </a:rPr>
              <a:t>Предпосылки развития речи.</a:t>
            </a:r>
          </a:p>
          <a:p>
            <a:pPr>
              <a:buFont typeface="Wingdings" pitchFamily="2" charset="2"/>
              <a:buChar char="Ø"/>
            </a:pPr>
            <a:r>
              <a:rPr lang="ru-RU" sz="1800" b="1" dirty="0" smtClean="0">
                <a:solidFill>
                  <a:schemeClr val="accent6">
                    <a:lumMod val="50000"/>
                  </a:schemeClr>
                </a:solidFill>
                <a:latin typeface="Cambria" pitchFamily="18" charset="0"/>
              </a:rPr>
              <a:t>Опережающее развитие сенсорных систем.</a:t>
            </a:r>
          </a:p>
          <a:p>
            <a:pPr>
              <a:buFont typeface="Wingdings" pitchFamily="2" charset="2"/>
              <a:buChar char="Ø"/>
            </a:pPr>
            <a:r>
              <a:rPr lang="ru-RU" sz="1800" b="1" dirty="0" smtClean="0">
                <a:solidFill>
                  <a:schemeClr val="accent6">
                    <a:lumMod val="50000"/>
                  </a:schemeClr>
                </a:solidFill>
                <a:latin typeface="Cambria" pitchFamily="18" charset="0"/>
              </a:rPr>
              <a:t>Развитие </a:t>
            </a:r>
            <a:r>
              <a:rPr lang="ru-RU" sz="1800" b="1" dirty="0" err="1" smtClean="0">
                <a:solidFill>
                  <a:schemeClr val="accent6">
                    <a:lumMod val="50000"/>
                  </a:schemeClr>
                </a:solidFill>
                <a:latin typeface="Cambria" pitchFamily="18" charset="0"/>
              </a:rPr>
              <a:t>манипулятивных</a:t>
            </a:r>
            <a:r>
              <a:rPr lang="ru-RU" sz="1800" b="1" dirty="0" smtClean="0">
                <a:solidFill>
                  <a:schemeClr val="accent6">
                    <a:lumMod val="50000"/>
                  </a:schemeClr>
                </a:solidFill>
                <a:latin typeface="Cambria" pitchFamily="18" charset="0"/>
              </a:rPr>
              <a:t> действий младенца.</a:t>
            </a:r>
          </a:p>
          <a:p>
            <a:pPr>
              <a:buFont typeface="Wingdings" pitchFamily="2" charset="2"/>
              <a:buChar char="Ø"/>
            </a:pPr>
            <a:r>
              <a:rPr lang="ru-RU" sz="1800" b="1" dirty="0" smtClean="0">
                <a:solidFill>
                  <a:schemeClr val="accent6">
                    <a:lumMod val="50000"/>
                  </a:schemeClr>
                </a:solidFill>
                <a:latin typeface="Cambria" pitchFamily="18" charset="0"/>
              </a:rPr>
              <a:t>Развитие познавательной активности.</a:t>
            </a:r>
          </a:p>
          <a:p>
            <a:pPr>
              <a:buFont typeface="Wingdings" pitchFamily="2" charset="2"/>
              <a:buChar char="Ø"/>
            </a:pPr>
            <a:r>
              <a:rPr lang="ru-RU" sz="1800" b="1" dirty="0" smtClean="0">
                <a:solidFill>
                  <a:schemeClr val="accent6">
                    <a:lumMod val="50000"/>
                  </a:schemeClr>
                </a:solidFill>
                <a:latin typeface="Cambria" pitchFamily="18" charset="0"/>
              </a:rPr>
              <a:t>Становление целенаправленных движений.</a:t>
            </a:r>
          </a:p>
          <a:p>
            <a:pPr>
              <a:buNone/>
            </a:pPr>
            <a:r>
              <a:rPr lang="ru-RU" sz="2400" b="1" dirty="0" smtClean="0">
                <a:solidFill>
                  <a:schemeClr val="accent6">
                    <a:lumMod val="50000"/>
                  </a:schemeClr>
                </a:solidFill>
                <a:latin typeface="Cambria" pitchFamily="18" charset="0"/>
              </a:rPr>
              <a:t>     Ведущая деятельность: непосредственно-эмоциональное или ситуативно-личностное общение со взрослым.</a:t>
            </a:r>
          </a:p>
          <a:p>
            <a:pPr>
              <a:buNone/>
            </a:pPr>
            <a:endParaRPr lang="ru-RU" sz="1800" dirty="0">
              <a:latin typeface="Cambria" pitchFamily="18" charset="0"/>
            </a:endParaRPr>
          </a:p>
        </p:txBody>
      </p:sp>
      <p:sp>
        <p:nvSpPr>
          <p:cNvPr id="4" name="Содержимое 3"/>
          <p:cNvSpPr>
            <a:spLocks noGrp="1"/>
          </p:cNvSpPr>
          <p:nvPr>
            <p:ph sz="half" idx="2"/>
          </p:nvPr>
        </p:nvSpPr>
        <p:spPr>
          <a:xfrm>
            <a:off x="4643438" y="1857364"/>
            <a:ext cx="3824286" cy="4071966"/>
          </a:xfrm>
          <a:gradFill flip="none" rotWithShape="1">
            <a:gsLst>
              <a:gs pos="0">
                <a:schemeClr val="lt1">
                  <a:tint val="66000"/>
                  <a:satMod val="160000"/>
                </a:schemeClr>
              </a:gs>
              <a:gs pos="50000">
                <a:schemeClr val="lt1">
                  <a:tint val="44500"/>
                  <a:satMod val="160000"/>
                </a:schemeClr>
              </a:gs>
              <a:gs pos="100000">
                <a:schemeClr val="lt1">
                  <a:tint val="23500"/>
                  <a:satMod val="160000"/>
                </a:schemeClr>
              </a:gs>
            </a:gsLst>
            <a:path path="circle">
              <a:fillToRect l="100000" b="100000"/>
            </a:path>
            <a:tileRect t="-100000" r="-100000"/>
          </a:gradFill>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style>
          <a:lnRef idx="2">
            <a:schemeClr val="accent1"/>
          </a:lnRef>
          <a:fillRef idx="1">
            <a:schemeClr val="lt1"/>
          </a:fillRef>
          <a:effectRef idx="0">
            <a:schemeClr val="accent1"/>
          </a:effectRef>
          <a:fontRef idx="minor">
            <a:schemeClr val="dk1"/>
          </a:fontRef>
        </p:style>
        <p:txBody>
          <a:bodyPr>
            <a:normAutofit fontScale="92500" lnSpcReduction="10000"/>
          </a:bodyPr>
          <a:lstStyle/>
          <a:p>
            <a:pPr algn="ctr">
              <a:buNone/>
            </a:pPr>
            <a:r>
              <a:rPr lang="ru-RU" sz="2400" b="1" dirty="0" smtClean="0">
                <a:solidFill>
                  <a:schemeClr val="accent1">
                    <a:lumMod val="50000"/>
                  </a:schemeClr>
                </a:solidFill>
                <a:latin typeface="Cambria" pitchFamily="18" charset="0"/>
              </a:rPr>
              <a:t>«Комплекс оживления» младенца.</a:t>
            </a:r>
          </a:p>
          <a:p>
            <a:pPr marL="342900" indent="-342900">
              <a:buFont typeface="+mj-lt"/>
              <a:buAutoNum type="arabicPeriod"/>
            </a:pPr>
            <a:endParaRPr lang="ru-RU" sz="2000" b="1" dirty="0" smtClean="0">
              <a:solidFill>
                <a:schemeClr val="accent1">
                  <a:lumMod val="50000"/>
                </a:schemeClr>
              </a:solidFill>
              <a:latin typeface="Cambria" pitchFamily="18" charset="0"/>
            </a:endParaRPr>
          </a:p>
          <a:p>
            <a:pPr marL="342900" indent="-342900">
              <a:buFont typeface="+mj-lt"/>
              <a:buAutoNum type="arabicPeriod"/>
            </a:pPr>
            <a:r>
              <a:rPr lang="ru-RU" sz="2000" b="1" dirty="0" smtClean="0">
                <a:solidFill>
                  <a:schemeClr val="accent6">
                    <a:lumMod val="50000"/>
                  </a:schemeClr>
                </a:solidFill>
                <a:latin typeface="Cambria" pitchFamily="18" charset="0"/>
              </a:rPr>
              <a:t>Замирание и зрительное сосредоточение.</a:t>
            </a:r>
          </a:p>
          <a:p>
            <a:pPr marL="342900" indent="-342900">
              <a:buFont typeface="+mj-lt"/>
              <a:buAutoNum type="arabicPeriod"/>
            </a:pPr>
            <a:r>
              <a:rPr lang="ru-RU" sz="2000" b="1" dirty="0" smtClean="0">
                <a:solidFill>
                  <a:schemeClr val="accent6">
                    <a:lumMod val="50000"/>
                  </a:schemeClr>
                </a:solidFill>
                <a:latin typeface="Cambria" pitchFamily="18" charset="0"/>
              </a:rPr>
              <a:t>Улыбка.</a:t>
            </a:r>
          </a:p>
          <a:p>
            <a:pPr marL="342900" indent="-342900">
              <a:buFont typeface="+mj-lt"/>
              <a:buAutoNum type="arabicPeriod"/>
            </a:pPr>
            <a:r>
              <a:rPr lang="ru-RU" sz="2000" b="1" dirty="0" smtClean="0">
                <a:solidFill>
                  <a:schemeClr val="accent6">
                    <a:lumMod val="50000"/>
                  </a:schemeClr>
                </a:solidFill>
                <a:latin typeface="Cambria" pitchFamily="18" charset="0"/>
              </a:rPr>
              <a:t>Двигательное оживление.</a:t>
            </a:r>
          </a:p>
          <a:p>
            <a:pPr marL="342900" indent="-342900">
              <a:buFont typeface="+mj-lt"/>
              <a:buAutoNum type="arabicPeriod"/>
            </a:pPr>
            <a:r>
              <a:rPr lang="ru-RU" sz="2000" b="1" dirty="0" smtClean="0">
                <a:solidFill>
                  <a:schemeClr val="accent6">
                    <a:lumMod val="50000"/>
                  </a:schemeClr>
                </a:solidFill>
                <a:latin typeface="Cambria" pitchFamily="18" charset="0"/>
              </a:rPr>
              <a:t>Вокализация – вскрики.</a:t>
            </a:r>
          </a:p>
          <a:p>
            <a:pPr marL="342900" indent="-342900" algn="r">
              <a:buNone/>
            </a:pPr>
            <a:r>
              <a:rPr lang="ru-RU" sz="2000" b="1" dirty="0" smtClean="0">
                <a:solidFill>
                  <a:schemeClr val="accent6">
                    <a:lumMod val="50000"/>
                  </a:schemeClr>
                </a:solidFill>
                <a:latin typeface="Cambria" pitchFamily="18" charset="0"/>
              </a:rPr>
              <a:t>                                                  </a:t>
            </a:r>
            <a:r>
              <a:rPr lang="ru-RU" sz="2000" b="1" dirty="0" err="1" smtClean="0">
                <a:solidFill>
                  <a:schemeClr val="accent6">
                    <a:lumMod val="50000"/>
                  </a:schemeClr>
                </a:solidFill>
                <a:latin typeface="Cambria" pitchFamily="18" charset="0"/>
              </a:rPr>
              <a:t>Н.М.Щелованов</a:t>
            </a:r>
            <a:endParaRPr lang="ru-RU" sz="2000" b="1" dirty="0" smtClean="0">
              <a:solidFill>
                <a:schemeClr val="accent6">
                  <a:lumMod val="50000"/>
                </a:schemeClr>
              </a:solidFill>
              <a:latin typeface="Cambria"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14290"/>
            <a:ext cx="8229600" cy="1214438"/>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Autofit/>
          </a:bodyPr>
          <a:lstStyle/>
          <a:p>
            <a:pPr algn="ctr"/>
            <a:r>
              <a:rPr lang="ru-RU" sz="3200" b="1" dirty="0" smtClean="0">
                <a:ln>
                  <a:noFill/>
                </a:ln>
                <a:solidFill>
                  <a:srgbClr val="F8F8F8"/>
                </a:solidFill>
                <a:effectLst/>
              </a:rPr>
              <a:t>Третий период- от 7 до 12 месяцев</a:t>
            </a:r>
            <a:endParaRPr lang="ru-RU" sz="3200" b="1" dirty="0">
              <a:ln>
                <a:noFill/>
              </a:ln>
              <a:solidFill>
                <a:srgbClr val="F8F8F8"/>
              </a:solidFill>
              <a:effectLst/>
            </a:endParaRPr>
          </a:p>
        </p:txBody>
      </p:sp>
      <p:sp>
        <p:nvSpPr>
          <p:cNvPr id="3" name="Содержимое 2"/>
          <p:cNvSpPr>
            <a:spLocks noGrp="1"/>
          </p:cNvSpPr>
          <p:nvPr>
            <p:ph sz="half" idx="1"/>
          </p:nvPr>
        </p:nvSpPr>
        <p:spPr>
          <a:gradFill flip="none" rotWithShape="1">
            <a:gsLst>
              <a:gs pos="0">
                <a:schemeClr val="accent1">
                  <a:lumMod val="60000"/>
                  <a:lumOff val="40000"/>
                  <a:shade val="30000"/>
                  <a:satMod val="115000"/>
                </a:schemeClr>
              </a:gs>
              <a:gs pos="50000">
                <a:schemeClr val="accent1">
                  <a:lumMod val="60000"/>
                  <a:lumOff val="40000"/>
                  <a:shade val="67500"/>
                  <a:satMod val="115000"/>
                </a:schemeClr>
              </a:gs>
              <a:gs pos="100000">
                <a:schemeClr val="accent1">
                  <a:lumMod val="60000"/>
                  <a:lumOff val="40000"/>
                  <a:shade val="100000"/>
                  <a:satMod val="115000"/>
                </a:schemeClr>
              </a:gs>
            </a:gsLst>
            <a:lin ang="0" scaled="1"/>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rmAutofit lnSpcReduction="10000"/>
          </a:bodyPr>
          <a:lstStyle/>
          <a:p>
            <a:pPr>
              <a:buFont typeface="Wingdings" pitchFamily="2" charset="2"/>
              <a:buChar char="Ø"/>
            </a:pPr>
            <a:r>
              <a:rPr lang="ru-RU" sz="1800" b="1" dirty="0" smtClean="0">
                <a:solidFill>
                  <a:schemeClr val="accent6">
                    <a:lumMod val="50000"/>
                  </a:schemeClr>
                </a:solidFill>
                <a:latin typeface="Cambria" pitchFamily="18" charset="0"/>
              </a:rPr>
              <a:t>Ведущая- </a:t>
            </a:r>
            <a:r>
              <a:rPr lang="ru-RU" sz="1800" b="1" dirty="0" err="1" smtClean="0">
                <a:solidFill>
                  <a:schemeClr val="accent6">
                    <a:lumMod val="50000"/>
                  </a:schemeClr>
                </a:solidFill>
                <a:latin typeface="Cambria" pitchFamily="18" charset="0"/>
              </a:rPr>
              <a:t>манипулятивная</a:t>
            </a:r>
            <a:r>
              <a:rPr lang="ru-RU" sz="1800" b="1" dirty="0" smtClean="0">
                <a:solidFill>
                  <a:schemeClr val="accent6">
                    <a:lumMod val="50000"/>
                  </a:schemeClr>
                </a:solidFill>
                <a:latin typeface="Cambria" pitchFamily="18" charset="0"/>
              </a:rPr>
              <a:t>  деятельность с предметами.</a:t>
            </a:r>
          </a:p>
          <a:p>
            <a:pPr>
              <a:buFont typeface="Wingdings" pitchFamily="2" charset="2"/>
              <a:buChar char="Ø"/>
            </a:pPr>
            <a:r>
              <a:rPr lang="ru-RU" sz="1800" b="1" dirty="0" err="1" smtClean="0">
                <a:solidFill>
                  <a:schemeClr val="accent6">
                    <a:lumMod val="50000"/>
                  </a:schemeClr>
                </a:solidFill>
                <a:latin typeface="Cambria" pitchFamily="18" charset="0"/>
              </a:rPr>
              <a:t>Ситуативно</a:t>
            </a:r>
            <a:r>
              <a:rPr lang="ru-RU" sz="1800" b="1" dirty="0" smtClean="0">
                <a:solidFill>
                  <a:schemeClr val="accent6">
                    <a:lumMod val="50000"/>
                  </a:schemeClr>
                </a:solidFill>
                <a:latin typeface="Cambria" pitchFamily="18" charset="0"/>
              </a:rPr>
              <a:t>- деловая форма общения со взрослым.</a:t>
            </a:r>
          </a:p>
          <a:p>
            <a:pPr>
              <a:buFont typeface="Wingdings" pitchFamily="2" charset="2"/>
              <a:buChar char="Ø"/>
            </a:pPr>
            <a:r>
              <a:rPr lang="ru-RU" sz="1800" b="1" dirty="0" smtClean="0">
                <a:solidFill>
                  <a:schemeClr val="accent6">
                    <a:lumMod val="50000"/>
                  </a:schemeClr>
                </a:solidFill>
                <a:latin typeface="Cambria" pitchFamily="18" charset="0"/>
              </a:rPr>
              <a:t>Развитие познавательной активности.</a:t>
            </a:r>
          </a:p>
          <a:p>
            <a:pPr>
              <a:buFont typeface="Wingdings" pitchFamily="2" charset="2"/>
              <a:buChar char="Ø"/>
            </a:pPr>
            <a:r>
              <a:rPr lang="ru-RU" sz="1800" b="1" dirty="0" smtClean="0">
                <a:solidFill>
                  <a:schemeClr val="accent6">
                    <a:lumMod val="50000"/>
                  </a:schemeClr>
                </a:solidFill>
                <a:latin typeface="Cambria" pitchFamily="18" charset="0"/>
              </a:rPr>
              <a:t>Развитие представления о себе.</a:t>
            </a:r>
          </a:p>
          <a:p>
            <a:pPr>
              <a:buFont typeface="Wingdings" pitchFamily="2" charset="2"/>
              <a:buChar char="Ø"/>
            </a:pPr>
            <a:r>
              <a:rPr lang="ru-RU" sz="1800" b="1" dirty="0" smtClean="0">
                <a:solidFill>
                  <a:schemeClr val="accent6">
                    <a:lumMod val="50000"/>
                  </a:schemeClr>
                </a:solidFill>
                <a:latin typeface="Cambria" pitchFamily="18" charset="0"/>
              </a:rPr>
              <a:t>Восприятие зеркального образа.</a:t>
            </a:r>
          </a:p>
          <a:p>
            <a:pPr>
              <a:buFont typeface="Wingdings" pitchFamily="2" charset="2"/>
              <a:buChar char="Ø"/>
            </a:pPr>
            <a:r>
              <a:rPr lang="ru-RU" sz="1800" b="1" dirty="0" smtClean="0">
                <a:solidFill>
                  <a:schemeClr val="accent6">
                    <a:lumMod val="50000"/>
                  </a:schemeClr>
                </a:solidFill>
                <a:latin typeface="Cambria" pitchFamily="18" charset="0"/>
              </a:rPr>
              <a:t>Возросшее чувство Я (кризис одного года).</a:t>
            </a:r>
          </a:p>
          <a:p>
            <a:pPr>
              <a:buFont typeface="Wingdings" pitchFamily="2" charset="2"/>
              <a:buChar char="Ø"/>
            </a:pPr>
            <a:r>
              <a:rPr lang="ru-RU" sz="1800" b="1" dirty="0" smtClean="0">
                <a:solidFill>
                  <a:schemeClr val="accent6">
                    <a:lumMod val="50000"/>
                  </a:schemeClr>
                </a:solidFill>
                <a:latin typeface="Cambria" pitchFamily="18" charset="0"/>
              </a:rPr>
              <a:t>Возросшая двигательная активность.</a:t>
            </a:r>
          </a:p>
          <a:p>
            <a:pPr>
              <a:buFont typeface="Wingdings" pitchFamily="2" charset="2"/>
              <a:buChar char="Ø"/>
            </a:pPr>
            <a:r>
              <a:rPr lang="ru-RU" sz="1800" b="1" dirty="0" smtClean="0">
                <a:solidFill>
                  <a:schemeClr val="accent6">
                    <a:lumMod val="50000"/>
                  </a:schemeClr>
                </a:solidFill>
                <a:latin typeface="Cambria" pitchFamily="18" charset="0"/>
              </a:rPr>
              <a:t>Стремление  к оценке взрослого.</a:t>
            </a:r>
            <a:endParaRPr lang="ru-RU" sz="1800" b="1" dirty="0">
              <a:solidFill>
                <a:schemeClr val="accent6">
                  <a:lumMod val="50000"/>
                </a:schemeClr>
              </a:solidFill>
              <a:latin typeface="Cambria" pitchFamily="18" charset="0"/>
            </a:endParaRPr>
          </a:p>
        </p:txBody>
      </p:sp>
      <p:sp>
        <p:nvSpPr>
          <p:cNvPr id="4" name="Содержимое 3"/>
          <p:cNvSpPr>
            <a:spLocks noGrp="1"/>
          </p:cNvSpPr>
          <p:nvPr>
            <p:ph sz="half" idx="2"/>
          </p:nvPr>
        </p:nvSpPr>
        <p:spPr>
          <a:xfrm>
            <a:off x="4572000" y="1928802"/>
            <a:ext cx="3857652" cy="4214842"/>
          </a:xfrm>
          <a:gradFill flip="none" rotWithShape="1">
            <a:gsLst>
              <a:gs pos="0">
                <a:schemeClr val="lt1">
                  <a:tint val="66000"/>
                  <a:satMod val="160000"/>
                </a:schemeClr>
              </a:gs>
              <a:gs pos="50000">
                <a:schemeClr val="lt1">
                  <a:tint val="44500"/>
                  <a:satMod val="160000"/>
                </a:schemeClr>
              </a:gs>
              <a:gs pos="100000">
                <a:schemeClr val="lt1">
                  <a:tint val="23500"/>
                  <a:satMod val="160000"/>
                </a:schemeClr>
              </a:gs>
            </a:gsLst>
            <a:path path="circle">
              <a:fillToRect l="50000" t="50000" r="50000" b="50000"/>
            </a:path>
            <a:tileRect/>
          </a:gradFill>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style>
          <a:lnRef idx="2">
            <a:schemeClr val="accent1"/>
          </a:lnRef>
          <a:fillRef idx="1">
            <a:schemeClr val="lt1"/>
          </a:fillRef>
          <a:effectRef idx="0">
            <a:schemeClr val="accent1"/>
          </a:effectRef>
          <a:fontRef idx="minor">
            <a:schemeClr val="dk1"/>
          </a:fontRef>
        </p:style>
        <p:txBody>
          <a:bodyPr>
            <a:normAutofit lnSpcReduction="10000"/>
          </a:bodyPr>
          <a:lstStyle/>
          <a:p>
            <a:pPr algn="ctr">
              <a:buNone/>
            </a:pPr>
            <a:r>
              <a:rPr lang="ru-RU" sz="2400" b="1" dirty="0" smtClean="0">
                <a:solidFill>
                  <a:schemeClr val="accent1">
                    <a:lumMod val="50000"/>
                  </a:schemeClr>
                </a:solidFill>
                <a:latin typeface="Cambria" pitchFamily="18" charset="0"/>
              </a:rPr>
              <a:t>Кризис первого года.</a:t>
            </a:r>
          </a:p>
          <a:p>
            <a:pPr>
              <a:buNone/>
            </a:pPr>
            <a:r>
              <a:rPr lang="ru-RU" sz="1800" b="1" dirty="0" smtClean="0">
                <a:solidFill>
                  <a:schemeClr val="accent1">
                    <a:lumMod val="50000"/>
                  </a:schemeClr>
                </a:solidFill>
                <a:latin typeface="Cambria" pitchFamily="18" charset="0"/>
              </a:rPr>
              <a:t>     </a:t>
            </a:r>
          </a:p>
          <a:p>
            <a:pPr marL="342900" indent="-342900">
              <a:buNone/>
            </a:pPr>
            <a:r>
              <a:rPr lang="ru-RU" sz="2000" b="1" dirty="0" smtClean="0">
                <a:solidFill>
                  <a:schemeClr val="accent6">
                    <a:lumMod val="50000"/>
                  </a:schemeClr>
                </a:solidFill>
                <a:latin typeface="Cambria" pitchFamily="18" charset="0"/>
              </a:rPr>
              <a:t>1.    Возникновение собственных, независимых от взрослых, желаний  ребенка.</a:t>
            </a:r>
          </a:p>
          <a:p>
            <a:pPr marL="342900" indent="-342900">
              <a:buNone/>
            </a:pPr>
            <a:r>
              <a:rPr lang="ru-RU" sz="2000" b="1" dirty="0" smtClean="0">
                <a:solidFill>
                  <a:schemeClr val="accent6">
                    <a:lumMod val="50000"/>
                  </a:schemeClr>
                </a:solidFill>
                <a:latin typeface="Cambria" pitchFamily="18" charset="0"/>
              </a:rPr>
              <a:t>2.    Возросшие возможности.</a:t>
            </a:r>
          </a:p>
          <a:p>
            <a:pPr marL="342900" indent="-342900">
              <a:buNone/>
            </a:pPr>
            <a:r>
              <a:rPr lang="ru-RU" sz="2000" b="1" dirty="0" smtClean="0">
                <a:solidFill>
                  <a:schemeClr val="accent6">
                    <a:lumMod val="50000"/>
                  </a:schemeClr>
                </a:solidFill>
                <a:latin typeface="Cambria" pitchFamily="18" charset="0"/>
              </a:rPr>
              <a:t>3.    Запреты взрослых.</a:t>
            </a:r>
          </a:p>
          <a:p>
            <a:pPr marL="342900" indent="-342900">
              <a:buNone/>
            </a:pPr>
            <a:r>
              <a:rPr lang="ru-RU" sz="2000" b="1" dirty="0" smtClean="0">
                <a:solidFill>
                  <a:schemeClr val="accent6">
                    <a:lumMod val="50000"/>
                  </a:schemeClr>
                </a:solidFill>
                <a:latin typeface="Cambria" pitchFamily="18" charset="0"/>
              </a:rPr>
              <a:t>4.    Автономность ребенка от взрослого.</a:t>
            </a:r>
          </a:p>
          <a:p>
            <a:pPr marL="342900" indent="-342900">
              <a:buNone/>
            </a:pPr>
            <a:r>
              <a:rPr lang="ru-RU" sz="2000" b="1" dirty="0" smtClean="0">
                <a:solidFill>
                  <a:schemeClr val="accent6">
                    <a:lumMod val="50000"/>
                  </a:schemeClr>
                </a:solidFill>
                <a:latin typeface="Cambria" pitchFamily="18" charset="0"/>
              </a:rPr>
              <a:t>5.    Ориентация на оценку взрослого.</a:t>
            </a:r>
          </a:p>
          <a:p>
            <a:pPr marL="342900" indent="-342900">
              <a:buFont typeface="+mj-lt"/>
              <a:buAutoNum type="arabicPeriod"/>
            </a:pPr>
            <a:endParaRPr lang="ru-RU" sz="2000" b="1" dirty="0">
              <a:solidFill>
                <a:schemeClr val="accent1">
                  <a:lumMod val="50000"/>
                </a:schemeClr>
              </a:solidFill>
              <a:latin typeface="Cambria"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214290"/>
            <a:ext cx="8229600" cy="642942"/>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Autofit/>
          </a:bodyPr>
          <a:lstStyle/>
          <a:p>
            <a:pPr algn="ctr"/>
            <a:r>
              <a:rPr lang="ru-RU" sz="3200" b="1" dirty="0" smtClean="0">
                <a:ln>
                  <a:noFill/>
                </a:ln>
                <a:solidFill>
                  <a:srgbClr val="F8F8F8"/>
                </a:solidFill>
                <a:effectLst/>
              </a:rPr>
              <a:t>Исследователи периода младенчества</a:t>
            </a:r>
            <a:endParaRPr lang="ru-RU" sz="3200" b="1" dirty="0">
              <a:ln>
                <a:noFill/>
              </a:ln>
              <a:solidFill>
                <a:srgbClr val="F8F8F8"/>
              </a:solidFill>
              <a:effectLst/>
            </a:endParaRPr>
          </a:p>
        </p:txBody>
      </p:sp>
      <p:sp>
        <p:nvSpPr>
          <p:cNvPr id="5" name="Содержимое 4"/>
          <p:cNvSpPr>
            <a:spLocks noGrp="1"/>
          </p:cNvSpPr>
          <p:nvPr>
            <p:ph sz="half" idx="1"/>
          </p:nvPr>
        </p:nvSpPr>
        <p:spPr>
          <a:xfrm>
            <a:off x="500034" y="1071546"/>
            <a:ext cx="4038600" cy="5643602"/>
          </a:xfrm>
          <a:blipFill>
            <a:blip r:embed="rId2" cstate="print"/>
            <a:tile tx="0" ty="0" sx="100000" sy="100000" flip="none" algn="tl"/>
          </a:blipFill>
          <a:ln/>
        </p:spPr>
        <p:style>
          <a:lnRef idx="1">
            <a:schemeClr val="accent1"/>
          </a:lnRef>
          <a:fillRef idx="3">
            <a:schemeClr val="accent1"/>
          </a:fillRef>
          <a:effectRef idx="2">
            <a:schemeClr val="accent1"/>
          </a:effectRef>
          <a:fontRef idx="minor">
            <a:schemeClr val="lt1"/>
          </a:fontRef>
        </p:style>
        <p:txBody>
          <a:bodyPr>
            <a:noAutofit/>
          </a:bodyPr>
          <a:lstStyle/>
          <a:p>
            <a:pPr>
              <a:buFont typeface="Wingdings" pitchFamily="2" charset="2"/>
              <a:buChar char="Ø"/>
            </a:pPr>
            <a:r>
              <a:rPr lang="ru-RU" sz="1800" b="1" dirty="0" err="1" smtClean="0">
                <a:solidFill>
                  <a:schemeClr val="accent1">
                    <a:lumMod val="50000"/>
                  </a:schemeClr>
                </a:solidFill>
                <a:latin typeface="Cambria" pitchFamily="18" charset="0"/>
                <a:cs typeface="Aharoni" pitchFamily="2" charset="-79"/>
              </a:rPr>
              <a:t>В.Прейер</a:t>
            </a:r>
            <a:r>
              <a:rPr lang="ru-RU" sz="1400" dirty="0" smtClean="0">
                <a:solidFill>
                  <a:schemeClr val="bg2">
                    <a:lumMod val="50000"/>
                  </a:schemeClr>
                </a:solidFill>
                <a:latin typeface="Cambria" pitchFamily="18" charset="0"/>
                <a:cs typeface="Aharoni" pitchFamily="2" charset="-79"/>
              </a:rPr>
              <a:t>(1882г.)- </a:t>
            </a:r>
            <a:r>
              <a:rPr lang="ru-RU" sz="1600" dirty="0" smtClean="0">
                <a:solidFill>
                  <a:schemeClr val="bg2">
                    <a:lumMod val="50000"/>
                  </a:schemeClr>
                </a:solidFill>
                <a:latin typeface="Cambria" pitchFamily="18" charset="0"/>
                <a:cs typeface="Aharoni" pitchFamily="2" charset="-79"/>
              </a:rPr>
              <a:t>нем.физиолог.</a:t>
            </a:r>
          </a:p>
          <a:p>
            <a:pPr>
              <a:buNone/>
            </a:pPr>
            <a:r>
              <a:rPr lang="ru-RU" sz="1600" dirty="0" smtClean="0">
                <a:solidFill>
                  <a:schemeClr val="bg2">
                    <a:lumMod val="50000"/>
                  </a:schemeClr>
                </a:solidFill>
                <a:latin typeface="Cambria" pitchFamily="18" charset="0"/>
                <a:cs typeface="Aharoni" pitchFamily="2" charset="-79"/>
              </a:rPr>
              <a:t>       Вел систематическое наблюдение ребенка с рождения до 3 лет.  Первая книга по дет.психологии «Душа ребенка».</a:t>
            </a:r>
          </a:p>
          <a:p>
            <a:pPr>
              <a:buFont typeface="Wingdings" pitchFamily="2" charset="2"/>
              <a:buChar char="Ø"/>
            </a:pPr>
            <a:r>
              <a:rPr lang="ru-RU" sz="1800" b="1" dirty="0" smtClean="0">
                <a:solidFill>
                  <a:schemeClr val="accent1">
                    <a:lumMod val="50000"/>
                  </a:schemeClr>
                </a:solidFill>
                <a:latin typeface="Cambria" pitchFamily="18" charset="0"/>
                <a:cs typeface="Aharoni" pitchFamily="2" charset="-79"/>
              </a:rPr>
              <a:t>В.Штерн</a:t>
            </a:r>
            <a:r>
              <a:rPr lang="ru-RU" sz="1400" b="1" dirty="0" smtClean="0">
                <a:solidFill>
                  <a:schemeClr val="bg2">
                    <a:lumMod val="50000"/>
                  </a:schemeClr>
                </a:solidFill>
                <a:latin typeface="Cambria" pitchFamily="18" charset="0"/>
                <a:cs typeface="Aharoni" pitchFamily="2" charset="-79"/>
              </a:rPr>
              <a:t>(1890г)- </a:t>
            </a:r>
            <a:r>
              <a:rPr lang="ru-RU" sz="1600" dirty="0" smtClean="0">
                <a:solidFill>
                  <a:schemeClr val="bg2">
                    <a:lumMod val="50000"/>
                  </a:schemeClr>
                </a:solidFill>
                <a:latin typeface="Cambria" pitchFamily="18" charset="0"/>
                <a:cs typeface="Aharoni" pitchFamily="2" charset="-79"/>
              </a:rPr>
              <a:t>нем.дет.психолог. Исследуя этапы психического развития детей, провел наблюдение за процессом формирования речи. Результаты этой работы нашли отражение в книге «Язык детей».</a:t>
            </a:r>
            <a:r>
              <a:rPr lang="ru-RU" sz="1400" dirty="0" smtClean="0">
                <a:solidFill>
                  <a:schemeClr val="bg2">
                    <a:lumMod val="50000"/>
                  </a:schemeClr>
                </a:solidFill>
                <a:latin typeface="Cambria" pitchFamily="18" charset="0"/>
                <a:cs typeface="Aharoni" pitchFamily="2" charset="-79"/>
              </a:rPr>
              <a:t> </a:t>
            </a:r>
          </a:p>
          <a:p>
            <a:pPr>
              <a:buFont typeface="Wingdings" pitchFamily="2" charset="2"/>
              <a:buChar char="Ø"/>
            </a:pPr>
            <a:r>
              <a:rPr lang="ru-RU" sz="1800" b="1" dirty="0" smtClean="0">
                <a:solidFill>
                  <a:schemeClr val="accent1">
                    <a:lumMod val="50000"/>
                  </a:schemeClr>
                </a:solidFill>
                <a:latin typeface="Cambria" pitchFamily="18" charset="0"/>
                <a:cs typeface="Aharoni" pitchFamily="2" charset="-79"/>
              </a:rPr>
              <a:t> Ж.Пиаже</a:t>
            </a:r>
            <a:r>
              <a:rPr lang="ru-RU" sz="1400" dirty="0" smtClean="0">
                <a:solidFill>
                  <a:schemeClr val="bg2">
                    <a:lumMod val="50000"/>
                  </a:schemeClr>
                </a:solidFill>
                <a:latin typeface="Cambria" pitchFamily="18" charset="0"/>
                <a:cs typeface="Aharoni" pitchFamily="2" charset="-79"/>
              </a:rPr>
              <a:t>- </a:t>
            </a:r>
            <a:r>
              <a:rPr lang="ru-RU" sz="1600" dirty="0" smtClean="0">
                <a:solidFill>
                  <a:schemeClr val="bg2">
                    <a:lumMod val="50000"/>
                  </a:schemeClr>
                </a:solidFill>
                <a:latin typeface="Cambria" pitchFamily="18" charset="0"/>
                <a:cs typeface="Aharoni" pitchFamily="2" charset="-79"/>
              </a:rPr>
              <a:t>швейц.психолог. Выделил этапы умственного развития ребенка. Его труд «Стадии развития интеллекта», «Речь и мышление ребенка» являются результатом многолетних исследований психических функций: мышления и речи.</a:t>
            </a:r>
          </a:p>
        </p:txBody>
      </p:sp>
      <p:sp>
        <p:nvSpPr>
          <p:cNvPr id="6" name="Содержимое 5"/>
          <p:cNvSpPr>
            <a:spLocks noGrp="1"/>
          </p:cNvSpPr>
          <p:nvPr>
            <p:ph sz="half" idx="2"/>
          </p:nvPr>
        </p:nvSpPr>
        <p:spPr>
          <a:xfrm>
            <a:off x="4648200" y="1071546"/>
            <a:ext cx="4038600" cy="5643602"/>
          </a:xfrm>
          <a:blipFill>
            <a:blip r:embed="rId2" cstate="print"/>
            <a:tile tx="0" ty="0" sx="100000" sy="100000" flip="none" algn="tl"/>
          </a:blipFill>
          <a:ln/>
        </p:spPr>
        <p:style>
          <a:lnRef idx="1">
            <a:schemeClr val="accent1"/>
          </a:lnRef>
          <a:fillRef idx="3">
            <a:schemeClr val="accent1"/>
          </a:fillRef>
          <a:effectRef idx="2">
            <a:schemeClr val="accent1"/>
          </a:effectRef>
          <a:fontRef idx="minor">
            <a:schemeClr val="lt1"/>
          </a:fontRef>
        </p:style>
        <p:txBody>
          <a:bodyPr>
            <a:normAutofit/>
          </a:bodyPr>
          <a:lstStyle/>
          <a:p>
            <a:pPr>
              <a:buFont typeface="Wingdings" pitchFamily="2" charset="2"/>
              <a:buChar char="Ø"/>
            </a:pPr>
            <a:r>
              <a:rPr lang="ru-RU" sz="1800" b="1" dirty="0" smtClean="0">
                <a:solidFill>
                  <a:schemeClr val="accent1">
                    <a:lumMod val="50000"/>
                  </a:schemeClr>
                </a:solidFill>
                <a:latin typeface="Cambria" pitchFamily="18" charset="0"/>
              </a:rPr>
              <a:t>Джон </a:t>
            </a:r>
            <a:r>
              <a:rPr lang="ru-RU" sz="1800" b="1" dirty="0" err="1" smtClean="0">
                <a:solidFill>
                  <a:schemeClr val="accent1">
                    <a:lumMod val="50000"/>
                  </a:schemeClr>
                </a:solidFill>
                <a:latin typeface="Cambria" pitchFamily="18" charset="0"/>
              </a:rPr>
              <a:t>Боулби</a:t>
            </a:r>
            <a:r>
              <a:rPr lang="ru-RU" sz="1800" b="1" dirty="0" smtClean="0">
                <a:solidFill>
                  <a:schemeClr val="accent1">
                    <a:lumMod val="50000"/>
                  </a:schemeClr>
                </a:solidFill>
                <a:latin typeface="Cambria" pitchFamily="18" charset="0"/>
              </a:rPr>
              <a:t> и Мария </a:t>
            </a:r>
            <a:r>
              <a:rPr lang="ru-RU" sz="1800" b="1" dirty="0" err="1" smtClean="0">
                <a:solidFill>
                  <a:schemeClr val="accent1">
                    <a:lumMod val="50000"/>
                  </a:schemeClr>
                </a:solidFill>
                <a:latin typeface="Cambria" pitchFamily="18" charset="0"/>
              </a:rPr>
              <a:t>Эйнсворт</a:t>
            </a:r>
            <a:r>
              <a:rPr lang="ru-RU" sz="1800" b="1" dirty="0" smtClean="0">
                <a:solidFill>
                  <a:schemeClr val="accent1">
                    <a:lumMod val="50000"/>
                  </a:schemeClr>
                </a:solidFill>
                <a:latin typeface="Cambria" pitchFamily="18" charset="0"/>
              </a:rPr>
              <a:t> </a:t>
            </a:r>
            <a:r>
              <a:rPr lang="ru-RU" sz="1400" dirty="0" smtClean="0">
                <a:solidFill>
                  <a:schemeClr val="accent1">
                    <a:lumMod val="50000"/>
                  </a:schemeClr>
                </a:solidFill>
                <a:latin typeface="Cambria" pitchFamily="18" charset="0"/>
              </a:rPr>
              <a:t>-</a:t>
            </a:r>
            <a:r>
              <a:rPr lang="ru-RU" sz="1400" b="1" dirty="0" smtClean="0">
                <a:solidFill>
                  <a:srgbClr val="7030A0"/>
                </a:solidFill>
                <a:latin typeface="Cambria" pitchFamily="18" charset="0"/>
              </a:rPr>
              <a:t> </a:t>
            </a:r>
            <a:r>
              <a:rPr lang="ru-RU" sz="1500" dirty="0" err="1" smtClean="0">
                <a:solidFill>
                  <a:schemeClr val="bg2">
                    <a:lumMod val="50000"/>
                  </a:schemeClr>
                </a:solidFill>
                <a:latin typeface="Cambria" pitchFamily="18" charset="0"/>
              </a:rPr>
              <a:t>амер</a:t>
            </a:r>
            <a:r>
              <a:rPr lang="ru-RU" sz="1500" dirty="0" smtClean="0">
                <a:solidFill>
                  <a:schemeClr val="bg2">
                    <a:lumMod val="50000"/>
                  </a:schemeClr>
                </a:solidFill>
                <a:latin typeface="Cambria" pitchFamily="18" charset="0"/>
              </a:rPr>
              <a:t>. психологи. Основатели теории привязанности. Обосновали, что опыт отношений с родителями  определяет дальнейший ход психического развития.</a:t>
            </a:r>
            <a:endParaRPr lang="ru-RU" sz="1400" dirty="0" smtClean="0">
              <a:solidFill>
                <a:schemeClr val="bg2">
                  <a:lumMod val="50000"/>
                </a:schemeClr>
              </a:solidFill>
              <a:latin typeface="Cambria" pitchFamily="18" charset="0"/>
            </a:endParaRPr>
          </a:p>
          <a:p>
            <a:pPr>
              <a:buFont typeface="Wingdings" pitchFamily="2" charset="2"/>
              <a:buChar char="Ø"/>
            </a:pPr>
            <a:r>
              <a:rPr lang="ru-RU" sz="1800" b="1" dirty="0" smtClean="0">
                <a:solidFill>
                  <a:schemeClr val="accent2">
                    <a:lumMod val="75000"/>
                  </a:schemeClr>
                </a:solidFill>
                <a:latin typeface="Cambria" pitchFamily="18" charset="0"/>
              </a:rPr>
              <a:t>З. Фрейд </a:t>
            </a:r>
            <a:r>
              <a:rPr lang="ru-RU" sz="1600" dirty="0" smtClean="0">
                <a:solidFill>
                  <a:srgbClr val="0070C0"/>
                </a:solidFill>
                <a:latin typeface="Cambria" pitchFamily="18" charset="0"/>
              </a:rPr>
              <a:t>первым сформулировал некоторые общетеоретические положения относительно важности раннего возраста для дальнейшего развития человека, а также предложил периодизацию, на основе которой, по его мнению, можно было экспериментально исследовать проблему младенчества.</a:t>
            </a:r>
            <a:endParaRPr lang="ru-RU" sz="1400" dirty="0" smtClean="0">
              <a:solidFill>
                <a:srgbClr val="0070C0"/>
              </a:solidFill>
              <a:latin typeface="Cambria" pitchFamily="18" charset="0"/>
            </a:endParaRPr>
          </a:p>
          <a:p>
            <a:pPr>
              <a:buFont typeface="Wingdings" pitchFamily="2" charset="2"/>
              <a:buChar char="Ø"/>
            </a:pPr>
            <a:endParaRPr lang="ru-RU" sz="1600" b="1" dirty="0">
              <a:solidFill>
                <a:srgbClr val="7030A0"/>
              </a:solidFill>
              <a:latin typeface="Cambria"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57166"/>
            <a:ext cx="8229600" cy="500066"/>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Autofit/>
          </a:bodyPr>
          <a:lstStyle/>
          <a:p>
            <a:pPr algn="ctr"/>
            <a:r>
              <a:rPr lang="ru-RU" sz="3200" b="1" dirty="0" smtClean="0">
                <a:ln>
                  <a:noFill/>
                </a:ln>
                <a:solidFill>
                  <a:srgbClr val="F8F8F8"/>
                </a:solidFill>
                <a:effectLst/>
              </a:rPr>
              <a:t>ОТЕЧЕСТВЕННЫЕ   ИССЛЕДОВАТЕЛИ</a:t>
            </a:r>
            <a:endParaRPr lang="ru-RU" sz="3200" b="1" dirty="0">
              <a:ln>
                <a:noFill/>
              </a:ln>
              <a:solidFill>
                <a:srgbClr val="F8F8F8"/>
              </a:solidFill>
              <a:effectLst/>
            </a:endParaRPr>
          </a:p>
        </p:txBody>
      </p:sp>
      <p:sp>
        <p:nvSpPr>
          <p:cNvPr id="3" name="Содержимое 2"/>
          <p:cNvSpPr>
            <a:spLocks noGrp="1"/>
          </p:cNvSpPr>
          <p:nvPr>
            <p:ph sz="half" idx="1"/>
          </p:nvPr>
        </p:nvSpPr>
        <p:spPr>
          <a:xfrm>
            <a:off x="428596" y="1000108"/>
            <a:ext cx="4038600" cy="5357850"/>
          </a:xfrm>
          <a:blipFill>
            <a:blip r:embed="rId2" cstate="print"/>
            <a:tile tx="0" ty="0" sx="100000" sy="100000" flip="none" algn="tl"/>
          </a:blipFill>
        </p:spPr>
        <p:txBody>
          <a:bodyPr>
            <a:normAutofit/>
          </a:bodyPr>
          <a:lstStyle/>
          <a:p>
            <a:pPr>
              <a:buFont typeface="Wingdings" pitchFamily="2" charset="2"/>
              <a:buChar char="Ø"/>
            </a:pPr>
            <a:r>
              <a:rPr lang="ru-RU" sz="2000" b="1" dirty="0" smtClean="0">
                <a:solidFill>
                  <a:schemeClr val="accent1">
                    <a:lumMod val="50000"/>
                  </a:schemeClr>
                </a:solidFill>
                <a:latin typeface="Cambria" pitchFamily="18" charset="0"/>
                <a:cs typeface="Aharoni" pitchFamily="2" charset="-79"/>
              </a:rPr>
              <a:t>Ч.Дарвин</a:t>
            </a:r>
            <a:r>
              <a:rPr lang="ru-RU" sz="1800" dirty="0" smtClean="0">
                <a:solidFill>
                  <a:schemeClr val="bg2">
                    <a:lumMod val="50000"/>
                  </a:schemeClr>
                </a:solidFill>
                <a:latin typeface="Cambria" pitchFamily="18" charset="0"/>
                <a:cs typeface="Aharoni" pitchFamily="2" charset="-79"/>
              </a:rPr>
              <a:t>(1881г</a:t>
            </a:r>
            <a:r>
              <a:rPr lang="ru-RU" sz="1600" dirty="0" smtClean="0">
                <a:solidFill>
                  <a:schemeClr val="bg2">
                    <a:lumMod val="50000"/>
                  </a:schemeClr>
                </a:solidFill>
                <a:latin typeface="Cambria" pitchFamily="18" charset="0"/>
                <a:cs typeface="Aharoni" pitchFamily="2" charset="-79"/>
              </a:rPr>
              <a:t>.) .Первым описал наблюдение за развитием ребенка(появление улыбки, привязанности ко взрослым).</a:t>
            </a:r>
          </a:p>
          <a:p>
            <a:pPr>
              <a:buFont typeface="Wingdings" pitchFamily="2" charset="2"/>
              <a:buChar char="Ø"/>
            </a:pPr>
            <a:r>
              <a:rPr lang="ru-RU" sz="1800" b="1" dirty="0" smtClean="0">
                <a:solidFill>
                  <a:schemeClr val="accent1">
                    <a:lumMod val="50000"/>
                  </a:schemeClr>
                </a:solidFill>
                <a:latin typeface="Cambria" pitchFamily="18" charset="0"/>
              </a:rPr>
              <a:t>А.Бронштейн , Е.Петрова- </a:t>
            </a:r>
            <a:r>
              <a:rPr lang="ru-RU" sz="1600" dirty="0" err="1" smtClean="0">
                <a:solidFill>
                  <a:schemeClr val="bg2">
                    <a:lumMod val="50000"/>
                  </a:schemeClr>
                </a:solidFill>
                <a:latin typeface="Cambria" pitchFamily="18" charset="0"/>
              </a:rPr>
              <a:t>отеч.физиологи</a:t>
            </a:r>
            <a:r>
              <a:rPr lang="ru-RU" sz="1600" dirty="0" smtClean="0">
                <a:solidFill>
                  <a:schemeClr val="bg2">
                    <a:lumMod val="50000"/>
                  </a:schemeClr>
                </a:solidFill>
                <a:latin typeface="Cambria" pitchFamily="18" charset="0"/>
              </a:rPr>
              <a:t>- исследования слухового, звуковосприятия.</a:t>
            </a:r>
            <a:endParaRPr lang="ru-RU" sz="1400" dirty="0" smtClean="0">
              <a:solidFill>
                <a:schemeClr val="bg2">
                  <a:lumMod val="50000"/>
                </a:schemeClr>
              </a:solidFill>
              <a:latin typeface="Cambria" pitchFamily="18" charset="0"/>
            </a:endParaRPr>
          </a:p>
          <a:p>
            <a:pPr>
              <a:buFont typeface="Wingdings" pitchFamily="2" charset="2"/>
              <a:buChar char="Ø"/>
            </a:pPr>
            <a:r>
              <a:rPr lang="ru-RU" sz="1600" b="1" dirty="0" err="1" smtClean="0">
                <a:solidFill>
                  <a:schemeClr val="accent1">
                    <a:lumMod val="50000"/>
                  </a:schemeClr>
                </a:solidFill>
                <a:latin typeface="Cambria" pitchFamily="18" charset="0"/>
              </a:rPr>
              <a:t>Н.М.Аксарина</a:t>
            </a:r>
            <a:r>
              <a:rPr lang="ru-RU" sz="1600" b="1" dirty="0" smtClean="0">
                <a:solidFill>
                  <a:schemeClr val="accent1">
                    <a:lumMod val="50000"/>
                  </a:schemeClr>
                </a:solidFill>
                <a:latin typeface="Cambria" pitchFamily="18" charset="0"/>
              </a:rPr>
              <a:t> </a:t>
            </a:r>
            <a:r>
              <a:rPr lang="ru-RU" sz="1600" dirty="0" smtClean="0">
                <a:solidFill>
                  <a:schemeClr val="tx2">
                    <a:lumMod val="50000"/>
                  </a:schemeClr>
                </a:solidFill>
                <a:latin typeface="Cambria" pitchFamily="18" charset="0"/>
              </a:rPr>
              <a:t>«Воспитание детей раннего возраста».</a:t>
            </a:r>
          </a:p>
          <a:p>
            <a:pPr>
              <a:buFont typeface="Wingdings" pitchFamily="2" charset="2"/>
              <a:buChar char="Ø"/>
            </a:pPr>
            <a:r>
              <a:rPr lang="ru-RU" sz="1600" b="1" dirty="0" err="1" smtClean="0">
                <a:solidFill>
                  <a:schemeClr val="accent1">
                    <a:lumMod val="50000"/>
                  </a:schemeClr>
                </a:solidFill>
                <a:latin typeface="Cambria" pitchFamily="18" charset="0"/>
              </a:rPr>
              <a:t>Н.М.Щелованов</a:t>
            </a:r>
            <a:r>
              <a:rPr lang="ru-RU" sz="1600" b="1" dirty="0" smtClean="0">
                <a:solidFill>
                  <a:schemeClr val="accent1">
                    <a:lumMod val="50000"/>
                  </a:schemeClr>
                </a:solidFill>
                <a:latin typeface="Cambria" pitchFamily="18" charset="0"/>
              </a:rPr>
              <a:t> (1920г</a:t>
            </a:r>
            <a:r>
              <a:rPr lang="ru-RU" sz="1600" dirty="0" smtClean="0">
                <a:solidFill>
                  <a:schemeClr val="accent1">
                    <a:lumMod val="50000"/>
                  </a:schemeClr>
                </a:solidFill>
                <a:latin typeface="Cambria" pitchFamily="18" charset="0"/>
              </a:rPr>
              <a:t>.)- организовал  клинику развития детей, где велось наблюдение. Им  впервые выявлены   «комплекс оживления» у младенцев, особенности предметных манипуляций, особенности развития ходьбы.</a:t>
            </a:r>
            <a:endParaRPr lang="ru-RU" sz="1600" dirty="0">
              <a:solidFill>
                <a:schemeClr val="accent1">
                  <a:lumMod val="50000"/>
                </a:schemeClr>
              </a:solidFill>
              <a:latin typeface="Cambria" pitchFamily="18" charset="0"/>
            </a:endParaRPr>
          </a:p>
        </p:txBody>
      </p:sp>
      <p:sp>
        <p:nvSpPr>
          <p:cNvPr id="4" name="Содержимое 3"/>
          <p:cNvSpPr>
            <a:spLocks noGrp="1"/>
          </p:cNvSpPr>
          <p:nvPr>
            <p:ph sz="half" idx="2"/>
          </p:nvPr>
        </p:nvSpPr>
        <p:spPr>
          <a:xfrm>
            <a:off x="4857752" y="1000108"/>
            <a:ext cx="4071966" cy="5429288"/>
          </a:xfrm>
          <a:blipFill>
            <a:blip r:embed="rId2" cstate="print"/>
            <a:tile tx="0" ty="0" sx="100000" sy="100000" flip="none" algn="tl"/>
          </a:blipFill>
        </p:spPr>
        <p:txBody>
          <a:bodyPr>
            <a:normAutofit/>
          </a:bodyPr>
          <a:lstStyle/>
          <a:p>
            <a:pPr>
              <a:buFont typeface="Wingdings" pitchFamily="2" charset="2"/>
              <a:buChar char="Ø"/>
            </a:pPr>
            <a:r>
              <a:rPr lang="ru-RU" sz="1600" b="1" dirty="0" smtClean="0">
                <a:solidFill>
                  <a:schemeClr val="accent1">
                    <a:lumMod val="50000"/>
                  </a:schemeClr>
                </a:solidFill>
                <a:latin typeface="Cambria" pitchFamily="18" charset="0"/>
              </a:rPr>
              <a:t>А.Бронштейн , Е.Петрова- </a:t>
            </a:r>
            <a:r>
              <a:rPr lang="ru-RU" sz="1400" dirty="0" err="1" smtClean="0">
                <a:solidFill>
                  <a:schemeClr val="bg2">
                    <a:lumMod val="50000"/>
                  </a:schemeClr>
                </a:solidFill>
                <a:latin typeface="Cambria" pitchFamily="18" charset="0"/>
              </a:rPr>
              <a:t>отеч.физиологи</a:t>
            </a:r>
            <a:r>
              <a:rPr lang="ru-RU" sz="1400" dirty="0" smtClean="0">
                <a:solidFill>
                  <a:schemeClr val="bg2">
                    <a:lumMod val="50000"/>
                  </a:schemeClr>
                </a:solidFill>
                <a:latin typeface="Cambria" pitchFamily="18" charset="0"/>
              </a:rPr>
              <a:t>- исследования слухового, звуковосприятия.</a:t>
            </a:r>
            <a:endParaRPr lang="ru-RU" sz="1200" dirty="0" smtClean="0">
              <a:solidFill>
                <a:schemeClr val="bg2">
                  <a:lumMod val="50000"/>
                </a:schemeClr>
              </a:solidFill>
              <a:latin typeface="Cambria" pitchFamily="18" charset="0"/>
            </a:endParaRPr>
          </a:p>
          <a:p>
            <a:pPr>
              <a:buFont typeface="Wingdings" pitchFamily="2" charset="2"/>
              <a:buChar char="Ø"/>
            </a:pPr>
            <a:r>
              <a:rPr lang="ru-RU" sz="1800" b="1" dirty="0" err="1" smtClean="0">
                <a:solidFill>
                  <a:schemeClr val="accent1">
                    <a:lumMod val="50000"/>
                  </a:schemeClr>
                </a:solidFill>
                <a:latin typeface="Cambria" pitchFamily="18" charset="0"/>
              </a:rPr>
              <a:t>Д.Эльконин</a:t>
            </a:r>
            <a:r>
              <a:rPr lang="ru-RU" sz="1200" b="1" dirty="0" smtClean="0">
                <a:solidFill>
                  <a:schemeClr val="accent1">
                    <a:lumMod val="75000"/>
                  </a:schemeClr>
                </a:solidFill>
                <a:latin typeface="Cambria" pitchFamily="18" charset="0"/>
              </a:rPr>
              <a:t> </a:t>
            </a:r>
            <a:r>
              <a:rPr lang="ru-RU" sz="1200" b="1" dirty="0" smtClean="0">
                <a:solidFill>
                  <a:srgbClr val="7030A0"/>
                </a:solidFill>
                <a:latin typeface="Cambria" pitchFamily="18" charset="0"/>
              </a:rPr>
              <a:t>– </a:t>
            </a:r>
            <a:r>
              <a:rPr lang="ru-RU" sz="1400" dirty="0" smtClean="0">
                <a:solidFill>
                  <a:schemeClr val="bg2">
                    <a:lumMod val="50000"/>
                  </a:schemeClr>
                </a:solidFill>
                <a:latin typeface="Cambria" pitchFamily="18" charset="0"/>
              </a:rPr>
              <a:t>определил ведущий тип деятельности, социальную ситуацию, психические новообразования</a:t>
            </a:r>
          </a:p>
          <a:p>
            <a:pPr>
              <a:buNone/>
            </a:pPr>
            <a:r>
              <a:rPr lang="ru-RU" sz="1400" dirty="0" smtClean="0">
                <a:solidFill>
                  <a:schemeClr val="bg2">
                    <a:lumMod val="50000"/>
                  </a:schemeClr>
                </a:solidFill>
                <a:latin typeface="Cambria" pitchFamily="18" charset="0"/>
              </a:rPr>
              <a:t>        для возрастных периодов «Природа  детства и его периодизация». </a:t>
            </a:r>
          </a:p>
          <a:p>
            <a:pPr>
              <a:buFont typeface="Wingdings" pitchFamily="2" charset="2"/>
              <a:buChar char="Ø"/>
            </a:pPr>
            <a:r>
              <a:rPr lang="ru-RU" sz="1800" b="1" dirty="0" err="1" smtClean="0">
                <a:solidFill>
                  <a:schemeClr val="accent1">
                    <a:lumMod val="50000"/>
                  </a:schemeClr>
                </a:solidFill>
                <a:latin typeface="Cambria" pitchFamily="18" charset="0"/>
              </a:rPr>
              <a:t>П.Блонский</a:t>
            </a:r>
            <a:r>
              <a:rPr lang="ru-RU" sz="1200" b="1" dirty="0" smtClean="0">
                <a:solidFill>
                  <a:schemeClr val="accent1">
                    <a:lumMod val="75000"/>
                  </a:schemeClr>
                </a:solidFill>
                <a:latin typeface="Cambria" pitchFamily="18" charset="0"/>
              </a:rPr>
              <a:t> </a:t>
            </a:r>
            <a:r>
              <a:rPr lang="ru-RU" sz="1400" dirty="0" smtClean="0">
                <a:solidFill>
                  <a:schemeClr val="bg2">
                    <a:lumMod val="50000"/>
                  </a:schemeClr>
                </a:solidFill>
                <a:latin typeface="Cambria" pitchFamily="18" charset="0"/>
              </a:rPr>
              <a:t>- предложил периодизацию психического развития ребенка по  степени зрелости организма.</a:t>
            </a:r>
            <a:endParaRPr lang="ru-RU" sz="1200" dirty="0" smtClean="0">
              <a:solidFill>
                <a:schemeClr val="bg2">
                  <a:lumMod val="50000"/>
                </a:schemeClr>
              </a:solidFill>
              <a:latin typeface="Cambria" pitchFamily="18" charset="0"/>
            </a:endParaRPr>
          </a:p>
          <a:p>
            <a:pPr>
              <a:buFont typeface="Wingdings" pitchFamily="2" charset="2"/>
              <a:buChar char="Ø"/>
            </a:pPr>
            <a:r>
              <a:rPr lang="ru-RU" sz="1800" b="1" dirty="0" err="1" smtClean="0">
                <a:solidFill>
                  <a:schemeClr val="accent1">
                    <a:lumMod val="50000"/>
                  </a:schemeClr>
                </a:solidFill>
                <a:latin typeface="Cambria" pitchFamily="18" charset="0"/>
              </a:rPr>
              <a:t>М.Лисина</a:t>
            </a:r>
            <a:r>
              <a:rPr lang="ru-RU" sz="1200" b="1" dirty="0" smtClean="0">
                <a:solidFill>
                  <a:srgbClr val="7030A0"/>
                </a:solidFill>
                <a:latin typeface="Cambria" pitchFamily="18" charset="0"/>
              </a:rPr>
              <a:t>- </a:t>
            </a:r>
            <a:r>
              <a:rPr lang="ru-RU" sz="1400" dirty="0" smtClean="0">
                <a:solidFill>
                  <a:schemeClr val="bg2">
                    <a:lumMod val="50000"/>
                  </a:schemeClr>
                </a:solidFill>
                <a:latin typeface="Cambria" pitchFamily="18" charset="0"/>
              </a:rPr>
              <a:t>изучала  потребности ребенка  в общении со взрослым. «Проблемы онтогенеза общения».</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67494"/>
            <a:ext cx="8186766" cy="1089804"/>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rmAutofit/>
          </a:bodyPr>
          <a:lstStyle/>
          <a:p>
            <a:pPr algn="ctr"/>
            <a:r>
              <a:rPr lang="ru-RU" sz="4000" b="1" dirty="0" smtClean="0">
                <a:ln>
                  <a:noFill/>
                </a:ln>
                <a:solidFill>
                  <a:srgbClr val="F8F8F8"/>
                </a:solidFill>
                <a:effectLst/>
              </a:rPr>
              <a:t>РОДИТЕЛЬ</a:t>
            </a:r>
            <a:endParaRPr lang="ru-RU" sz="4000" b="1" dirty="0">
              <a:ln>
                <a:noFill/>
              </a:ln>
              <a:solidFill>
                <a:srgbClr val="F8F8F8"/>
              </a:solidFill>
              <a:effectLst/>
            </a:endParaRPr>
          </a:p>
        </p:txBody>
      </p:sp>
      <p:sp>
        <p:nvSpPr>
          <p:cNvPr id="3" name="Содержимое 2"/>
          <p:cNvSpPr>
            <a:spLocks noGrp="1"/>
          </p:cNvSpPr>
          <p:nvPr>
            <p:ph sz="half" idx="1"/>
          </p:nvPr>
        </p:nvSpPr>
        <p:spPr>
          <a:xfrm>
            <a:off x="285720" y="1214422"/>
            <a:ext cx="4400552" cy="5000660"/>
          </a:xfrm>
          <a:gradFill flip="none" rotWithShape="1">
            <a:gsLst>
              <a:gs pos="0">
                <a:schemeClr val="accent1">
                  <a:lumMod val="40000"/>
                  <a:lumOff val="60000"/>
                  <a:shade val="30000"/>
                  <a:satMod val="115000"/>
                </a:schemeClr>
              </a:gs>
              <a:gs pos="50000">
                <a:schemeClr val="accent1">
                  <a:lumMod val="40000"/>
                  <a:lumOff val="60000"/>
                  <a:shade val="67500"/>
                  <a:satMod val="115000"/>
                </a:schemeClr>
              </a:gs>
              <a:gs pos="100000">
                <a:schemeClr val="accent1">
                  <a:lumMod val="40000"/>
                  <a:lumOff val="60000"/>
                  <a:shade val="100000"/>
                  <a:satMod val="115000"/>
                </a:schemeClr>
              </a:gs>
            </a:gsLst>
            <a:lin ang="10800000" scaled="1"/>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a:normAutofit fontScale="92500" lnSpcReduction="20000"/>
          </a:bodyPr>
          <a:lstStyle/>
          <a:p>
            <a:pPr>
              <a:buNone/>
            </a:pPr>
            <a:r>
              <a:rPr lang="ru-RU" sz="1900" b="1" dirty="0" smtClean="0">
                <a:solidFill>
                  <a:schemeClr val="tx1">
                    <a:lumMod val="75000"/>
                  </a:schemeClr>
                </a:solidFill>
              </a:rPr>
              <a:t>      </a:t>
            </a:r>
            <a:r>
              <a:rPr lang="ru-RU" sz="1900" b="1" dirty="0" smtClean="0">
                <a:solidFill>
                  <a:srgbClr val="F8F8F8"/>
                </a:solidFill>
                <a:latin typeface="Cambria" pitchFamily="18" charset="0"/>
              </a:rPr>
              <a:t>«Мать является для ребенка не только первым объектом любви, но и первым законодателем. Настроение матери оказывает на ребенка решающее влияние. Быстрее всего развивается то, что нравится матери; там, где мать равнодушна, процесс развития замедляется».    </a:t>
            </a:r>
          </a:p>
          <a:p>
            <a:pPr algn="r">
              <a:buNone/>
            </a:pPr>
            <a:r>
              <a:rPr lang="ru-RU" sz="1900" b="1" dirty="0" smtClean="0">
                <a:solidFill>
                  <a:srgbClr val="F8F8F8"/>
                </a:solidFill>
                <a:latin typeface="Cambria" pitchFamily="18" charset="0"/>
              </a:rPr>
              <a:t>                                                             А.Фрейд</a:t>
            </a:r>
          </a:p>
          <a:p>
            <a:pPr>
              <a:buNone/>
            </a:pPr>
            <a:r>
              <a:rPr lang="ru-RU" sz="1900" b="1" dirty="0" smtClean="0">
                <a:solidFill>
                  <a:schemeClr val="tx1">
                    <a:lumMod val="75000"/>
                  </a:schemeClr>
                </a:solidFill>
                <a:latin typeface="Cambria" pitchFamily="18" charset="0"/>
              </a:rPr>
              <a:t>      </a:t>
            </a:r>
          </a:p>
          <a:p>
            <a:pPr>
              <a:buNone/>
            </a:pPr>
            <a:r>
              <a:rPr lang="ru-RU" sz="1900" b="1" dirty="0" smtClean="0">
                <a:solidFill>
                  <a:schemeClr val="tx1">
                    <a:lumMod val="75000"/>
                  </a:schemeClr>
                </a:solidFill>
                <a:latin typeface="Cambria" pitchFamily="18" charset="0"/>
              </a:rPr>
              <a:t>      </a:t>
            </a:r>
            <a:r>
              <a:rPr lang="ru-RU" sz="1900" b="1" dirty="0" smtClean="0">
                <a:solidFill>
                  <a:srgbClr val="0070C0"/>
                </a:solidFill>
                <a:latin typeface="Cambria" pitchFamily="18" charset="0"/>
              </a:rPr>
              <a:t>«Нежность, чуткость и заботливость матери рождают в младенце чувство доверия к миру, которое становится основой дальнейшего развития. Отсутствие этих отношений порождает чувство недоверия,  которое накладывает отпечаток на следующие этапы развития».  </a:t>
            </a:r>
          </a:p>
          <a:p>
            <a:pPr algn="r">
              <a:buNone/>
            </a:pPr>
            <a:r>
              <a:rPr lang="ru-RU" sz="1900" b="1" dirty="0" smtClean="0">
                <a:solidFill>
                  <a:srgbClr val="0070C0"/>
                </a:solidFill>
                <a:latin typeface="Cambria" pitchFamily="18" charset="0"/>
              </a:rPr>
              <a:t>                                                        </a:t>
            </a:r>
            <a:r>
              <a:rPr lang="ru-RU" sz="1900" b="1" dirty="0" err="1" smtClean="0">
                <a:solidFill>
                  <a:srgbClr val="0070C0"/>
                </a:solidFill>
                <a:latin typeface="Cambria" pitchFamily="18" charset="0"/>
              </a:rPr>
              <a:t>Э.Эриксон</a:t>
            </a:r>
            <a:r>
              <a:rPr lang="ru-RU" sz="1900" b="1" dirty="0" smtClean="0">
                <a:solidFill>
                  <a:srgbClr val="0070C0"/>
                </a:solidFill>
                <a:latin typeface="Cambria" pitchFamily="18" charset="0"/>
              </a:rPr>
              <a:t> </a:t>
            </a:r>
            <a:r>
              <a:rPr lang="ru-RU" sz="1800" b="1" dirty="0" smtClean="0">
                <a:solidFill>
                  <a:srgbClr val="0070C0"/>
                </a:solidFill>
                <a:latin typeface="Cambria" pitchFamily="18" charset="0"/>
              </a:rPr>
              <a:t> </a:t>
            </a:r>
            <a:r>
              <a:rPr lang="ru-RU" sz="1800" b="1" dirty="0" smtClean="0">
                <a:solidFill>
                  <a:srgbClr val="0070C0"/>
                </a:solidFill>
              </a:rPr>
              <a:t> </a:t>
            </a:r>
            <a:endParaRPr lang="ru-RU" b="1" dirty="0">
              <a:solidFill>
                <a:srgbClr val="0070C0"/>
              </a:solidFill>
            </a:endParaRPr>
          </a:p>
        </p:txBody>
      </p:sp>
      <p:pic>
        <p:nvPicPr>
          <p:cNvPr id="5" name="Содержимое 4" descr="Фото новорожденных"/>
          <p:cNvPicPr>
            <a:picLocks noGrp="1"/>
          </p:cNvPicPr>
          <p:nvPr>
            <p:ph sz="half" idx="2"/>
          </p:nvPr>
        </p:nvPicPr>
        <p:blipFill>
          <a:blip r:embed="rId2" cstate="print"/>
          <a:srcRect/>
          <a:stretch>
            <a:fillRect/>
          </a:stretch>
        </p:blipFill>
        <p:spPr bwMode="auto">
          <a:xfrm>
            <a:off x="5143504" y="1857364"/>
            <a:ext cx="3357586" cy="3857652"/>
          </a:xfrm>
          <a:prstGeom prst="rect">
            <a:avLst/>
          </a:prstGeom>
          <a:noFill/>
          <a:ln w="9525">
            <a:noFill/>
            <a:miter lim="800000"/>
            <a:headEnd/>
            <a:tailEnd/>
          </a:ln>
          <a:scene3d>
            <a:camera prst="orthographicFront"/>
            <a:lightRig rig="threePt" dir="t"/>
          </a:scene3d>
          <a:sp3d>
            <a:bevelT prst="convex"/>
          </a:sp3d>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14290"/>
            <a:ext cx="8229600" cy="1071570"/>
          </a:xfr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Autofit/>
          </a:bodyPr>
          <a:lstStyle/>
          <a:p>
            <a:pPr algn="ctr"/>
            <a:r>
              <a:rPr lang="ru-RU" sz="4000" dirty="0" smtClean="0"/>
              <a:t> </a:t>
            </a:r>
            <a:r>
              <a:rPr lang="ru-RU" sz="3200" b="1" dirty="0" smtClean="0">
                <a:ln>
                  <a:noFill/>
                </a:ln>
                <a:solidFill>
                  <a:srgbClr val="F8F8F8"/>
                </a:solidFill>
                <a:effectLst/>
              </a:rPr>
              <a:t>Становление потребности </a:t>
            </a:r>
            <a:br>
              <a:rPr lang="ru-RU" sz="3200" b="1" dirty="0" smtClean="0">
                <a:ln>
                  <a:noFill/>
                </a:ln>
                <a:solidFill>
                  <a:srgbClr val="F8F8F8"/>
                </a:solidFill>
                <a:effectLst/>
              </a:rPr>
            </a:br>
            <a:r>
              <a:rPr lang="ru-RU" sz="3200" b="1" dirty="0" smtClean="0">
                <a:ln>
                  <a:noFill/>
                </a:ln>
                <a:solidFill>
                  <a:srgbClr val="F8F8F8"/>
                </a:solidFill>
                <a:effectLst/>
              </a:rPr>
              <a:t>в общении со взрослым</a:t>
            </a:r>
            <a:endParaRPr lang="ru-RU" sz="4400" b="1" dirty="0">
              <a:ln>
                <a:noFill/>
              </a:ln>
              <a:solidFill>
                <a:srgbClr val="F8F8F8"/>
              </a:solidFill>
              <a:effectLst/>
            </a:endParaRPr>
          </a:p>
        </p:txBody>
      </p:sp>
      <p:sp>
        <p:nvSpPr>
          <p:cNvPr id="3" name="Содержимое 2"/>
          <p:cNvSpPr>
            <a:spLocks noGrp="1"/>
          </p:cNvSpPr>
          <p:nvPr>
            <p:ph idx="1"/>
          </p:nvPr>
        </p:nvSpPr>
        <p:spPr>
          <a:xfrm>
            <a:off x="357158" y="1500174"/>
            <a:ext cx="8515352" cy="4812032"/>
          </a:xfrm>
          <a:gradFill flip="none" rotWithShape="1">
            <a:gsLst>
              <a:gs pos="0">
                <a:schemeClr val="accent1">
                  <a:lumMod val="40000"/>
                  <a:lumOff val="60000"/>
                  <a:shade val="30000"/>
                  <a:satMod val="115000"/>
                </a:schemeClr>
              </a:gs>
              <a:gs pos="50000">
                <a:schemeClr val="accent1">
                  <a:lumMod val="40000"/>
                  <a:lumOff val="60000"/>
                  <a:shade val="67500"/>
                  <a:satMod val="115000"/>
                </a:schemeClr>
              </a:gs>
              <a:gs pos="100000">
                <a:schemeClr val="accent1">
                  <a:lumMod val="40000"/>
                  <a:lumOff val="60000"/>
                  <a:shade val="100000"/>
                  <a:satMod val="115000"/>
                </a:schemeClr>
              </a:gs>
            </a:gsLst>
            <a:lin ang="10800000" scaled="1"/>
            <a:tileRect/>
          </a:gradFill>
          <a:ln>
            <a:solidFill>
              <a:schemeClr val="accent1">
                <a:lumMod val="40000"/>
                <a:lumOff val="60000"/>
              </a:schemeClr>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a:normAutofit fontScale="77500" lnSpcReduction="20000"/>
          </a:bodyPr>
          <a:lstStyle/>
          <a:p>
            <a:pPr>
              <a:buNone/>
            </a:pPr>
            <a:r>
              <a:rPr lang="ru-RU" sz="1600" dirty="0" smtClean="0"/>
              <a:t>         </a:t>
            </a:r>
          </a:p>
          <a:p>
            <a:pPr>
              <a:buNone/>
            </a:pPr>
            <a:r>
              <a:rPr lang="ru-RU" sz="1600" b="1" dirty="0" smtClean="0">
                <a:solidFill>
                  <a:schemeClr val="bg1"/>
                </a:solidFill>
                <a:effectLst>
                  <a:outerShdw blurRad="38100" dist="38100" dir="2700000" algn="tl">
                    <a:srgbClr val="000000">
                      <a:alpha val="43137"/>
                    </a:srgbClr>
                  </a:outerShdw>
                </a:effectLst>
              </a:rPr>
              <a:t>  </a:t>
            </a:r>
            <a:r>
              <a:rPr lang="ru-RU" sz="2300" b="1" dirty="0" smtClean="0">
                <a:solidFill>
                  <a:schemeClr val="bg2">
                    <a:lumMod val="75000"/>
                  </a:schemeClr>
                </a:solidFill>
                <a:effectLst>
                  <a:outerShdw blurRad="38100" dist="38100" dir="2700000" algn="tl">
                    <a:srgbClr val="000000">
                      <a:alpha val="43137"/>
                    </a:srgbClr>
                  </a:outerShdw>
                </a:effectLst>
                <a:latin typeface="Cambria" pitchFamily="18" charset="0"/>
              </a:rPr>
              <a:t>ПЕРИОД НОВОРОЖДЕННОСТИ.</a:t>
            </a:r>
            <a:endParaRPr lang="ru-RU" sz="2100" b="1" dirty="0" smtClean="0">
              <a:solidFill>
                <a:schemeClr val="bg2">
                  <a:lumMod val="75000"/>
                </a:schemeClr>
              </a:solidFill>
              <a:effectLst>
                <a:outerShdw blurRad="38100" dist="38100" dir="2700000" algn="tl">
                  <a:srgbClr val="000000">
                    <a:alpha val="43137"/>
                  </a:srgbClr>
                </a:outerShdw>
              </a:effectLst>
              <a:latin typeface="Cambria" pitchFamily="18" charset="0"/>
            </a:endParaRPr>
          </a:p>
          <a:p>
            <a:pPr>
              <a:buNone/>
            </a:pPr>
            <a:r>
              <a:rPr lang="ru-RU" sz="2100" b="1" dirty="0" smtClean="0">
                <a:solidFill>
                  <a:schemeClr val="bg2">
                    <a:lumMod val="75000"/>
                  </a:schemeClr>
                </a:solidFill>
                <a:effectLst>
                  <a:outerShdw blurRad="38100" dist="38100" dir="2700000" algn="tl">
                    <a:srgbClr val="000000">
                      <a:alpha val="43137"/>
                    </a:srgbClr>
                  </a:outerShdw>
                </a:effectLst>
                <a:latin typeface="Cambria" pitchFamily="18" charset="0"/>
              </a:rPr>
              <a:t>     		</a:t>
            </a:r>
            <a:endParaRPr lang="ru-RU" sz="2300" b="1" dirty="0" smtClean="0">
              <a:solidFill>
                <a:schemeClr val="bg2">
                  <a:lumMod val="75000"/>
                </a:schemeClr>
              </a:solidFill>
              <a:effectLst>
                <a:outerShdw blurRad="38100" dist="38100" dir="2700000" algn="tl">
                  <a:srgbClr val="000000">
                    <a:alpha val="43137"/>
                  </a:srgbClr>
                </a:outerShdw>
              </a:effectLst>
              <a:latin typeface="Cambria" pitchFamily="18" charset="0"/>
            </a:endParaRPr>
          </a:p>
          <a:p>
            <a:pPr>
              <a:buNone/>
            </a:pPr>
            <a:r>
              <a:rPr lang="ru-RU" sz="1800" b="1" dirty="0" smtClean="0">
                <a:solidFill>
                  <a:schemeClr val="accent6">
                    <a:lumMod val="50000"/>
                  </a:schemeClr>
                </a:solidFill>
                <a:latin typeface="Cambria" pitchFamily="18" charset="0"/>
              </a:rPr>
              <a:t>		</a:t>
            </a:r>
            <a:r>
              <a:rPr lang="ru-RU" sz="1900" b="1" dirty="0" smtClean="0">
                <a:solidFill>
                  <a:schemeClr val="accent2"/>
                </a:solidFill>
                <a:latin typeface="Cambria" pitchFamily="18" charset="0"/>
              </a:rPr>
              <a:t>Новорожденный не проявляет никакого интереса к взрослым. Ребенок не радуется  появлению матери и не огорчается при ее уходе. Он не отвечает на ее обращения и не старается привлечь к себе внимание.</a:t>
            </a:r>
          </a:p>
          <a:p>
            <a:pPr>
              <a:buNone/>
            </a:pPr>
            <a:r>
              <a:rPr lang="ru-RU" sz="1900" b="1" dirty="0" smtClean="0">
                <a:solidFill>
                  <a:schemeClr val="accent2"/>
                </a:solidFill>
                <a:latin typeface="Cambria" pitchFamily="18" charset="0"/>
              </a:rPr>
              <a:t>      Потребность в общении складывается на  основе других потребностей:</a:t>
            </a:r>
          </a:p>
          <a:p>
            <a:pPr>
              <a:buNone/>
            </a:pPr>
            <a:r>
              <a:rPr lang="ru-RU" sz="1900" b="1" dirty="0" smtClean="0">
                <a:solidFill>
                  <a:schemeClr val="accent2"/>
                </a:solidFill>
                <a:latin typeface="Cambria" pitchFamily="18" charset="0"/>
              </a:rPr>
              <a:t>      -  органические потребности ребенка;</a:t>
            </a:r>
          </a:p>
          <a:p>
            <a:pPr>
              <a:buNone/>
            </a:pPr>
            <a:r>
              <a:rPr lang="ru-RU" sz="1900" b="1" dirty="0" smtClean="0">
                <a:solidFill>
                  <a:schemeClr val="accent2"/>
                </a:solidFill>
                <a:latin typeface="Cambria" pitchFamily="18" charset="0"/>
              </a:rPr>
              <a:t>      -  потребность во впечатлениях;</a:t>
            </a:r>
          </a:p>
          <a:p>
            <a:pPr>
              <a:buNone/>
            </a:pPr>
            <a:r>
              <a:rPr lang="ru-RU" sz="1900" b="1" dirty="0" smtClean="0">
                <a:solidFill>
                  <a:schemeClr val="accent2"/>
                </a:solidFill>
                <a:latin typeface="Cambria" pitchFamily="18" charset="0"/>
              </a:rPr>
              <a:t>      -  отношение взрослого к ребенку.</a:t>
            </a:r>
          </a:p>
          <a:p>
            <a:pPr>
              <a:buNone/>
            </a:pPr>
            <a:r>
              <a:rPr lang="ru-RU" sz="1900" b="1" dirty="0" smtClean="0">
                <a:solidFill>
                  <a:schemeClr val="accent2"/>
                </a:solidFill>
                <a:latin typeface="Cambria" pitchFamily="18" charset="0"/>
              </a:rPr>
              <a:t>       Взаимодействие новорожденного и </a:t>
            </a:r>
          </a:p>
          <a:p>
            <a:pPr>
              <a:buNone/>
            </a:pPr>
            <a:r>
              <a:rPr lang="ru-RU" sz="1900" b="1" dirty="0" smtClean="0">
                <a:solidFill>
                  <a:schemeClr val="accent2"/>
                </a:solidFill>
                <a:latin typeface="Cambria" pitchFamily="18" charset="0"/>
              </a:rPr>
              <a:t>       взрослого имеет форму физического ухода. У</a:t>
            </a:r>
          </a:p>
          <a:p>
            <a:pPr>
              <a:buNone/>
            </a:pPr>
            <a:r>
              <a:rPr lang="ru-RU" sz="1900" b="1" dirty="0" smtClean="0">
                <a:solidFill>
                  <a:schemeClr val="accent2"/>
                </a:solidFill>
                <a:latin typeface="Cambria" pitchFamily="18" charset="0"/>
              </a:rPr>
              <a:t>       ребенка складывается образ взрослого как </a:t>
            </a:r>
          </a:p>
          <a:p>
            <a:pPr>
              <a:buNone/>
            </a:pPr>
            <a:r>
              <a:rPr lang="ru-RU" sz="1900" b="1" dirty="0" smtClean="0">
                <a:solidFill>
                  <a:schemeClr val="accent2"/>
                </a:solidFill>
                <a:latin typeface="Cambria" pitchFamily="18" charset="0"/>
              </a:rPr>
              <a:t>       единого источника всех желанных воздействий.</a:t>
            </a:r>
          </a:p>
          <a:p>
            <a:pPr>
              <a:buNone/>
            </a:pPr>
            <a:r>
              <a:rPr lang="ru-RU" sz="1900" b="1" dirty="0" smtClean="0">
                <a:solidFill>
                  <a:schemeClr val="accent2"/>
                </a:solidFill>
                <a:latin typeface="Cambria" pitchFamily="18" charset="0"/>
              </a:rPr>
              <a:t>       Мать относится к ребенку, как к полноценной </a:t>
            </a:r>
          </a:p>
          <a:p>
            <a:pPr>
              <a:buNone/>
            </a:pPr>
            <a:r>
              <a:rPr lang="ru-RU" sz="1900" b="1" dirty="0" smtClean="0">
                <a:solidFill>
                  <a:schemeClr val="accent2"/>
                </a:solidFill>
                <a:latin typeface="Cambria" pitchFamily="18" charset="0"/>
              </a:rPr>
              <a:t>       личности, наделяя его действия определенным</a:t>
            </a:r>
          </a:p>
          <a:p>
            <a:pPr>
              <a:buNone/>
            </a:pPr>
            <a:r>
              <a:rPr lang="ru-RU" sz="1900" b="1" dirty="0" smtClean="0">
                <a:solidFill>
                  <a:schemeClr val="accent2"/>
                </a:solidFill>
                <a:latin typeface="Cambria" pitchFamily="18" charset="0"/>
              </a:rPr>
              <a:t>       смыслом. В результате материнской активности</a:t>
            </a:r>
          </a:p>
          <a:p>
            <a:pPr>
              <a:buNone/>
            </a:pPr>
            <a:r>
              <a:rPr lang="ru-RU" sz="1900" b="1" dirty="0" smtClean="0">
                <a:solidFill>
                  <a:schemeClr val="accent2"/>
                </a:solidFill>
                <a:latin typeface="Cambria" pitchFamily="18" charset="0"/>
              </a:rPr>
              <a:t>       у младенца появляются зрительное </a:t>
            </a:r>
          </a:p>
          <a:p>
            <a:pPr>
              <a:buNone/>
            </a:pPr>
            <a:r>
              <a:rPr lang="ru-RU" sz="1900" b="1" dirty="0" smtClean="0">
                <a:solidFill>
                  <a:schemeClr val="accent2"/>
                </a:solidFill>
                <a:latin typeface="Cambria" pitchFamily="18" charset="0"/>
              </a:rPr>
              <a:t>       сосредоточение на лице матери и </a:t>
            </a:r>
          </a:p>
          <a:p>
            <a:pPr>
              <a:buNone/>
            </a:pPr>
            <a:r>
              <a:rPr lang="ru-RU" sz="1900" b="1" dirty="0" smtClean="0">
                <a:solidFill>
                  <a:schemeClr val="accent2"/>
                </a:solidFill>
                <a:latin typeface="Cambria" pitchFamily="18" charset="0"/>
              </a:rPr>
              <a:t>       коммуникативная улыбка.</a:t>
            </a:r>
          </a:p>
          <a:p>
            <a:pPr>
              <a:buNone/>
            </a:pPr>
            <a:r>
              <a:rPr lang="ru-RU" sz="1800" b="1" dirty="0" smtClean="0">
                <a:solidFill>
                  <a:schemeClr val="accent2"/>
                </a:solidFill>
                <a:latin typeface="Cambria" pitchFamily="18" charset="0"/>
              </a:rPr>
              <a:t>     </a:t>
            </a:r>
          </a:p>
        </p:txBody>
      </p:sp>
      <p:pic>
        <p:nvPicPr>
          <p:cNvPr id="6" name="Содержимое 4" descr="Фото новорожденных"/>
          <p:cNvPicPr>
            <a:picLocks/>
          </p:cNvPicPr>
          <p:nvPr/>
        </p:nvPicPr>
        <p:blipFill>
          <a:blip r:embed="rId2" cstate="print"/>
          <a:stretch>
            <a:fillRect/>
          </a:stretch>
        </p:blipFill>
        <p:spPr bwMode="auto">
          <a:xfrm>
            <a:off x="5929322" y="3286124"/>
            <a:ext cx="2928958" cy="3000396"/>
          </a:xfrm>
          <a:prstGeom prst="rect">
            <a:avLst/>
          </a:prstGeom>
          <a:no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0</TotalTime>
  <Words>792</Words>
  <Application>Microsoft Office PowerPoint</Application>
  <PresentationFormat>Экран (4:3)</PresentationFormat>
  <Paragraphs>140</Paragraphs>
  <Slides>21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Апекс</vt:lpstr>
      <vt:lpstr>ТРИАДА:  МЛАДЕНЕЦ,  РОДИТЕЛЬ,  ПЕДАГОГ</vt:lpstr>
      <vt:lpstr>МЛАДЕНЧЕСТВО </vt:lpstr>
      <vt:lpstr>Первый период-Новорожденность</vt:lpstr>
      <vt:lpstr>Второй период- от 1 до 6 месяцев</vt:lpstr>
      <vt:lpstr>Третий период- от 7 до 12 месяцев</vt:lpstr>
      <vt:lpstr>Исследователи периода младенчества</vt:lpstr>
      <vt:lpstr>ОТЕЧЕСТВЕННЫЕ   ИССЛЕДОВАТЕЛИ</vt:lpstr>
      <vt:lpstr>РОДИТЕЛЬ</vt:lpstr>
      <vt:lpstr> Становление потребности  в общении со взрослым</vt:lpstr>
      <vt:lpstr>Слайд 10</vt:lpstr>
      <vt:lpstr>Слайд 11</vt:lpstr>
      <vt:lpstr>ФЕНОМЕН  ПРИВЯЗАННОСТИ</vt:lpstr>
      <vt:lpstr>МОЖЕТ ЛИ БАБУШКА ЗАМЕНИТЬ  РЕБЕНКУ МАТЬ?</vt:lpstr>
      <vt:lpstr>ПЕДАГОГ</vt:lpstr>
      <vt:lpstr>Слайд 15</vt:lpstr>
      <vt:lpstr>ВЗАИМОДЕЙСТВИЕ  ПЕДАГОГА  И СЕМЬИ</vt:lpstr>
      <vt:lpstr> ЧИТАТЬ РАНЬШЕ, ЧЕМ ХОДИТЬ?»</vt:lpstr>
      <vt:lpstr>КОНЦЕПЦИЯ МАРИИ МОНТЕССОРИ</vt:lpstr>
      <vt:lpstr>КОНЦЕПЦИЯ ГЛЕБА ДОМАНА</vt:lpstr>
      <vt:lpstr>КОНЦЕПЦИЯ  НИКИТИНЫХ</vt:lpstr>
      <vt:lpstr>КОНЦЕПЦИЯ   ЗАЙЦЕВА</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SvEtA</dc:creator>
  <cp:lastModifiedBy>User-Zav</cp:lastModifiedBy>
  <cp:revision>136</cp:revision>
  <dcterms:created xsi:type="dcterms:W3CDTF">2012-09-20T20:37:47Z</dcterms:created>
  <dcterms:modified xsi:type="dcterms:W3CDTF">2018-12-24T07:34:24Z</dcterms:modified>
</cp:coreProperties>
</file>